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14" r:id="rId2"/>
    <p:sldId id="315" r:id="rId3"/>
    <p:sldId id="310" r:id="rId4"/>
    <p:sldId id="309" r:id="rId5"/>
    <p:sldId id="317" r:id="rId6"/>
    <p:sldId id="321" r:id="rId7"/>
    <p:sldId id="322" r:id="rId8"/>
    <p:sldId id="341" r:id="rId9"/>
    <p:sldId id="328" r:id="rId10"/>
    <p:sldId id="329" r:id="rId11"/>
    <p:sldId id="316" r:id="rId12"/>
    <p:sldId id="323" r:id="rId13"/>
    <p:sldId id="324" r:id="rId14"/>
    <p:sldId id="325" r:id="rId15"/>
    <p:sldId id="335" r:id="rId16"/>
    <p:sldId id="312" r:id="rId17"/>
    <p:sldId id="283" r:id="rId18"/>
    <p:sldId id="330" r:id="rId19"/>
    <p:sldId id="340" r:id="rId20"/>
    <p:sldId id="339" r:id="rId21"/>
    <p:sldId id="337" r:id="rId22"/>
    <p:sldId id="338" r:id="rId23"/>
    <p:sldId id="331" r:id="rId24"/>
    <p:sldId id="286" r:id="rId25"/>
    <p:sldId id="332" r:id="rId26"/>
    <p:sldId id="333" r:id="rId27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CC6600"/>
    <a:srgbClr val="04374A"/>
    <a:srgbClr val="3399FF"/>
    <a:srgbClr val="E5907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5620" autoAdjust="0"/>
    <p:restoredTop sz="74014" autoAdjust="0"/>
  </p:normalViewPr>
  <p:slideViewPr>
    <p:cSldViewPr>
      <p:cViewPr>
        <p:scale>
          <a:sx n="70" d="100"/>
          <a:sy n="70" d="100"/>
        </p:scale>
        <p:origin x="-1152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55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8152" y="5489848"/>
            <a:ext cx="6372200" cy="136815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20259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339752" y="228168"/>
            <a:ext cx="6552729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idx="1"/>
          </p:nvPr>
        </p:nvSpPr>
        <p:spPr>
          <a:xfrm>
            <a:off x="251520" y="1916832"/>
            <a:ext cx="8712968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838C6B-7389-4942-9A36-00E7982CEF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531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28168"/>
            <a:ext cx="6552729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8712968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6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Admin\Desktop\&#1053;&#1055;&#1050;%20&#1087;&#1088;&#1077;&#1087;&#1086;&#1076;&#1072;&#1074;&#1072;&#1090;&#1077;&#1083;&#1077;&#1081;\&#1043;&#1083;&#1072;&#1074;&#1085;&#1072;&#1103;%20&#1087;&#1088;&#1077;&#1079;&#1077;&#1085;&#1090;&#1072;&#1094;&#1080;&#1103;%2001.04.22\&#1044;&#1083;&#1103;%20&#1054;&#1041;&#1046;.mp3" TargetMode="Externa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dmin\Desktop\&#1053;&#1055;&#1050;%20&#1087;&#1088;&#1077;&#1087;&#1086;&#1076;&#1072;&#1074;&#1072;&#1090;&#1077;&#1083;&#1077;&#1081;\&#1043;&#1083;&#1072;&#1074;&#1085;&#1072;&#1103;%20&#1087;&#1088;&#1077;&#1079;&#1077;&#1085;&#1090;&#1072;&#1094;&#1080;&#1103;%2001.04.22\&#1060;&#1086;&#1085;&#1086;&#1074;&#1072;&#1103;%20&#1084;&#1091;&#1079;&#1099;&#1082;&#1072;.mp3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5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:\Users\Admin\Desktop\НПК преподавателей\Картинки 26.01.22\dreamstime_m_2993799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4786322"/>
            <a:ext cx="2037789" cy="1428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85818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ГПОУ ТО «Сельскохозяйственный колледж </a:t>
            </a:r>
            <a:r>
              <a:rPr lang="ru-RU" sz="1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«Богородицкий» 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имени  И.А. Стебута»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 flipV="1">
            <a:off x="8072462" y="2000240"/>
            <a:ext cx="928662" cy="214314"/>
          </a:xfrm>
          <a:prstGeom prst="ellipse">
            <a:avLst/>
          </a:prstGeom>
          <a:gradFill flip="none" rotWithShape="1">
            <a:gsLst>
              <a:gs pos="0">
                <a:srgbClr val="1E1593">
                  <a:shade val="30000"/>
                  <a:satMod val="115000"/>
                </a:srgbClr>
              </a:gs>
              <a:gs pos="50000">
                <a:srgbClr val="1E1593">
                  <a:shade val="67500"/>
                  <a:satMod val="115000"/>
                </a:srgbClr>
              </a:gs>
              <a:gs pos="100000">
                <a:srgbClr val="1E159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 flipV="1">
            <a:off x="2357422" y="1071546"/>
            <a:ext cx="928662" cy="214314"/>
          </a:xfrm>
          <a:prstGeom prst="ellipse">
            <a:avLst/>
          </a:prstGeom>
          <a:gradFill flip="none" rotWithShape="1">
            <a:gsLst>
              <a:gs pos="0">
                <a:srgbClr val="1E1593">
                  <a:shade val="30000"/>
                  <a:satMod val="115000"/>
                </a:srgbClr>
              </a:gs>
              <a:gs pos="50000">
                <a:srgbClr val="1E1593">
                  <a:shade val="67500"/>
                  <a:satMod val="115000"/>
                </a:srgbClr>
              </a:gs>
              <a:gs pos="100000">
                <a:srgbClr val="1E159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 flipV="1">
            <a:off x="428596" y="2000240"/>
            <a:ext cx="928662" cy="214314"/>
          </a:xfrm>
          <a:prstGeom prst="ellipse">
            <a:avLst/>
          </a:prstGeom>
          <a:gradFill flip="none" rotWithShape="1">
            <a:gsLst>
              <a:gs pos="0">
                <a:srgbClr val="1E1593">
                  <a:shade val="30000"/>
                  <a:satMod val="115000"/>
                </a:srgbClr>
              </a:gs>
              <a:gs pos="50000">
                <a:srgbClr val="1E1593">
                  <a:shade val="67500"/>
                  <a:satMod val="115000"/>
                </a:srgbClr>
              </a:gs>
              <a:gs pos="100000">
                <a:srgbClr val="1E159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C:\Users\Admin\Desktop\НПК преподавателей\Картинки 26.01.22\medical-treatment-of-pet-concept-bandaging-a-dog-s-paw-hands-applying-bandage-on-a-wounded-body-part-of-a-dog_145134-5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857628"/>
            <a:ext cx="1643074" cy="114300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142852"/>
            <a:ext cx="847725" cy="801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4" name="Нашивка 13"/>
          <p:cNvSpPr/>
          <p:nvPr/>
        </p:nvSpPr>
        <p:spPr>
          <a:xfrm rot="21146378">
            <a:off x="216283" y="5416418"/>
            <a:ext cx="7104871" cy="1015156"/>
          </a:xfrm>
          <a:prstGeom prst="chevro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От знаний и умений –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к  ПРОФЕССИОНАЛИЗМУ!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1" name="Рисунок 10" descr="C:\Users\Admin\Desktop\НПК преподавателей\Картинки 26.01.22\Electrical-wiring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4480" y="5715016"/>
            <a:ext cx="1641372" cy="114298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 descr="C:\Users\Admin\Desktop\НПК преподавателей\Картинки 26.01.22\media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8662" y="4714884"/>
            <a:ext cx="1753587" cy="109873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C:\Users\Admin\Desktop\НПК преподавателей\Картинки 26.01.22\16215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816215">
            <a:off x="46" y="5556887"/>
            <a:ext cx="1998485" cy="13333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andrologmed.ru/wp-content/uploads/5/6/2/5625cfbeef2b3510a17e9ea179a931f9.jpg"/>
          <p:cNvPicPr/>
          <p:nvPr/>
        </p:nvPicPr>
        <p:blipFill>
          <a:blip r:embed="rId2"/>
          <a:srcRect l="41006" r="-75" b="51491"/>
          <a:stretch>
            <a:fillRect/>
          </a:stretch>
        </p:blipFill>
        <p:spPr bwMode="auto">
          <a:xfrm>
            <a:off x="0" y="1285860"/>
            <a:ext cx="9144000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2976" y="29289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5929330"/>
            <a:ext cx="2143140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Ветеринария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Зоотехния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7" name="Рисунок 6" descr="C:\Users\Admin\Desktop\НПК преподавателей\fd741cd6f8656816b10d8a6a03c42d6f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428992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C:\Users\Admin\Desktop\НПК преподавателей\ece0a49b-b439-49e0-ad70-e4458227e76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0"/>
            <a:ext cx="2214578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C:\Users\Admin\AppData\Local\Microsoft\Windows\Temporary Internet Files\Content.Word\v7.jpg"/>
          <p:cNvPicPr/>
          <p:nvPr/>
        </p:nvPicPr>
        <p:blipFill>
          <a:blip r:embed="rId5" cstate="print"/>
          <a:srcRect r="1631" b="8443"/>
          <a:stretch>
            <a:fillRect/>
          </a:stretch>
        </p:blipFill>
        <p:spPr bwMode="auto">
          <a:xfrm>
            <a:off x="6715140" y="0"/>
            <a:ext cx="2428860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C:\Documents and Settings\Metodik\Рабочий стол\120 лет\ФОТО ДЛЯ ПРЕЗЕНТАЦИИ\ПРАКТИКА\8e3959b34a885afcee5c595648c156be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5984" y="0"/>
            <a:ext cx="2643206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643050"/>
            <a:ext cx="1928826" cy="7143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ЭКСТЕРЬЕР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9" name="Рисунок 8" descr="E:\Институт для Миши\3 курс Контрольные\Анализ хозяйственной деятельности\img15.jpg"/>
          <p:cNvPicPr/>
          <p:nvPr/>
        </p:nvPicPr>
        <p:blipFill>
          <a:blip r:embed="rId2"/>
          <a:srcRect l="12142" t="65493" r="53049" b="6901"/>
          <a:stretch>
            <a:fillRect/>
          </a:stretch>
        </p:blipFill>
        <p:spPr bwMode="auto">
          <a:xfrm>
            <a:off x="0" y="0"/>
            <a:ext cx="1928826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E:\Институт для Миши\3 курс Контрольные\Анализ хозяйственной деятельности\9f05dfa71dc6a2edca0fd555f9cdd3e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0"/>
            <a:ext cx="1785950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2571744"/>
            <a:ext cx="1928826" cy="7143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ИНТЕРЬЕР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28860" y="2571744"/>
            <a:ext cx="6429420" cy="64294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Интерьер животных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особенности внутреннего строения отдельных органов и тканей у животных</a:t>
            </a:r>
          </a:p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500298" y="3357562"/>
            <a:ext cx="6357982" cy="22159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Конституция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- общее телосложение организма, обусловленное анатомо-физиологическими особенностями строения, наследственными факторами и выражающееся в характере продуктивности животного и его реагировании на влияние факторов внешней факторов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4071942"/>
            <a:ext cx="2214578" cy="7143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КОНСТИТУЦИЯ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5" name="Рисунок 14" descr="E:\Институт для Миши\3 курс Контрольные\Анализ хозяйственной деятельности\214228477_5848e95c82f603f68376c17227448ac5_800.png"/>
          <p:cNvPicPr/>
          <p:nvPr/>
        </p:nvPicPr>
        <p:blipFill>
          <a:blip r:embed="rId4"/>
          <a:srcRect r="33588" b="45694"/>
          <a:stretch>
            <a:fillRect/>
          </a:stretch>
        </p:blipFill>
        <p:spPr bwMode="auto">
          <a:xfrm>
            <a:off x="4071934" y="0"/>
            <a:ext cx="2714644" cy="1357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0" y="5857892"/>
            <a:ext cx="2214578" cy="7143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КОНДИЦИЯ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00298" y="5657671"/>
            <a:ext cx="635798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Кондиция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состояние упитанности животного, более или менее благоприятное для соответствующего хозяйственного использования</a:t>
            </a:r>
          </a:p>
          <a:p>
            <a:endParaRPr lang="ru-RU" dirty="0"/>
          </a:p>
        </p:txBody>
      </p:sp>
      <p:pic>
        <p:nvPicPr>
          <p:cNvPr id="18" name="Рисунок 17" descr="E:\Институт для Миши\3 курс Контрольные\Анализ хозяйственной деятельности\ubojnaja-kondicija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0"/>
            <a:ext cx="2071702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 descr="E:\Институт для Миши\3 курс Контрольные\Анализ хозяйственной деятельности\img15.jpg"/>
          <p:cNvPicPr/>
          <p:nvPr/>
        </p:nvPicPr>
        <p:blipFill>
          <a:blip r:embed="rId2"/>
          <a:srcRect l="14571" t="17183" r="7717" b="70986"/>
          <a:stretch>
            <a:fillRect/>
          </a:stretch>
        </p:blipFill>
        <p:spPr bwMode="auto">
          <a:xfrm>
            <a:off x="2071670" y="1643050"/>
            <a:ext cx="6858048" cy="857256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Взятие промеров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Крупный рогатый скот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высота в холке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расстояние от земли по вертикали до высшей точки холки (палкой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высота в крестце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от наивысшей точки крестца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вертикали до земли (палкой);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глубина груди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от холки до грудной кости по вертикали, касательной к заднему углу лопатки (палкой);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косая длина туловища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крайнего переднего выступа плечевой кости до крайнего заднего выступа седалищного бугра (палкой и лентой);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боковая (косая) длина зада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от крайнего заднего выступа седалищного бугра до переднего выступа подвздошной кости (циркулем);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ширина груди за лопатками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 вертикали, касательной к заднему углу лопатки (палкой);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ширина зада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маклоках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крайних наружных (боковых) точках подвздошных костей (циркулем или палкой);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обхват груди за лопатками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плоскости, касательной к задним углам лопаток (лентой);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9. 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обхват пясти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нижнем конце верхней трети пясти (лентой);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длина головы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затылочного гребня до носового зеркала (циркулем);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длина лба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от затылочного гребня до линии, соединяющей внутренние углы глаз (циркулем);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ширина лба (наибольшая)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 наиболее удаленных точках глазных орбит (циркулем);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полуобхват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зада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 горизонтали от бокового выступа левого коленного сустава (чашки) назад под хвост и до той же точки правого сустава (лентой).</a:t>
            </a:r>
          </a:p>
          <a:p>
            <a:pPr algn="ctr"/>
            <a:endParaRPr lang="ru-RU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0"/>
            <a:ext cx="2643174" cy="1676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НПК преподавателей\19000_40477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071678"/>
            <a:ext cx="6143636" cy="4786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2143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Взятие промеров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Высота в холке (1)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Высота в холке -  расстояние от земли до высшей точки холки (палкой)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Косая длина туловища (4)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крайнего переднего выступа плечевой кости до крайнего заднего выступа седалищного бугра (палкой и лентой);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143116"/>
            <a:ext cx="3071802" cy="4714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Ширина зада в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маклоках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(7)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Ширина зада 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маклоках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наружных углах подвздошных костей (в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маклоках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(циркулем или палкой).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Обхват груди за лопатками (9)</a:t>
            </a:r>
          </a:p>
          <a:p>
            <a:r>
              <a:rPr lang="ru-RU" dirty="0" smtClean="0"/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Обхват груди за лопатками – в плоскости, касательной к заднему углу лопатки (ее хряща) (лентой).</a:t>
            </a:r>
          </a:p>
          <a:p>
            <a:pPr>
              <a:buFontTx/>
              <a:buChar char="-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"/>
            <a:ext cx="8715436" cy="6744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НПК преподавателей\hjkl898sd01wo7xspek3hfrw8unpm97h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28926" cy="314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C:\Users\Admin\Desktop\НПК преподавателей\67ayzy9uzqrxgaz226uxsy9za3sv6yim.jpg"/>
          <p:cNvPicPr/>
          <p:nvPr/>
        </p:nvPicPr>
        <p:blipFill>
          <a:blip r:embed="rId3" cstate="print"/>
          <a:srcRect l="3125" b="4545"/>
          <a:stretch>
            <a:fillRect/>
          </a:stretch>
        </p:blipFill>
        <p:spPr bwMode="auto">
          <a:xfrm>
            <a:off x="6143636" y="0"/>
            <a:ext cx="3000364" cy="2928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dmin\AppData\Local\Microsoft\Windows\Temporary Internet Files\Content.Word\6f707df79b9956599cfb223163f5576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786190"/>
            <a:ext cx="3214710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dmin\AppData\Local\Microsoft\Windows\Temporary Internet Files\Content.Word\6d866f86e1233e9c5b8a4ec2de800d5a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4357694"/>
            <a:ext cx="3554442" cy="2242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Admin\Desktop\НПК преподавателей\bs2ms3ahwfp5hdmxc7r1wzvuuv6yngzs.jpg"/>
          <p:cNvPicPr/>
          <p:nvPr/>
        </p:nvPicPr>
        <p:blipFill>
          <a:blip r:embed="rId6"/>
          <a:srcRect l="9024" t="33656" r="5567" b="-51"/>
          <a:stretch>
            <a:fillRect/>
          </a:stretch>
        </p:blipFill>
        <p:spPr bwMode="auto">
          <a:xfrm>
            <a:off x="2285984" y="1785926"/>
            <a:ext cx="4859631" cy="3000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НПК преподавателей\htmlconvd-OuZCIc_html_ef4360aba4056803.jpg"/>
          <p:cNvPicPr/>
          <p:nvPr/>
        </p:nvPicPr>
        <p:blipFill>
          <a:blip r:embed="rId3"/>
          <a:srcRect t="5333" b="6667"/>
          <a:stretch>
            <a:fillRect/>
          </a:stretch>
        </p:blipFill>
        <p:spPr bwMode="auto">
          <a:xfrm>
            <a:off x="0" y="642918"/>
            <a:ext cx="9144000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6429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Наложение спиралевидных бинтовых повязок на конечность животного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6000768"/>
            <a:ext cx="1000132" cy="3571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Для ОБЖ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643966" y="6286520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857628"/>
            <a:ext cx="914400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Введение внутримышечно лекарственного препарата животному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357694"/>
            <a:ext cx="2571735" cy="16668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 descr="C:\Users\Admin\Desktop\НПК преподавателей\f49f04779444208a52f3ed72cde53807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4357694"/>
            <a:ext cx="4143372" cy="1697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C:\Users\Admin\AppData\Local\Microsoft\Windows\Temporary Internet Files\Content.Word\Vnutrimyshechnyj-ukol-korove-700x524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9218" y="4857760"/>
            <a:ext cx="2624782" cy="17497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Рисунок 8" descr="C:\Users\Admin\Desktop\НПК преподавателей\image064.gif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44" y="5929306"/>
            <a:ext cx="2214578" cy="9286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95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6109" y="0"/>
            <a:ext cx="9190110" cy="6966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5261" r="13188" b="2083"/>
          <a:stretch>
            <a:fillRect/>
          </a:stretch>
        </p:blipFill>
        <p:spPr bwMode="auto">
          <a:xfrm>
            <a:off x="3357554" y="0"/>
            <a:ext cx="2214578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Documents and Settings\Metodik\Local Settings\Temporary Internet Files\Content.Word\kartinki-znak-voprosa-24.jpg"/>
          <p:cNvPicPr/>
          <p:nvPr/>
        </p:nvPicPr>
        <p:blipFill>
          <a:blip r:embed="rId4" cstate="print"/>
          <a:srcRect r="3333"/>
          <a:stretch>
            <a:fillRect/>
          </a:stretch>
        </p:blipFill>
        <p:spPr bwMode="auto">
          <a:xfrm>
            <a:off x="3428992" y="3429000"/>
            <a:ext cx="2071702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14282" y="0"/>
            <a:ext cx="321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Определите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9454" y="0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пол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00794" y="2928934"/>
            <a:ext cx="2643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попугая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00108"/>
            <a:ext cx="8786874" cy="4688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andrologmed.ru/wp-content/uploads/5/6/2/5625cfbeef2b3510a17e9ea179a931f9.jpg"/>
          <p:cNvPicPr/>
          <p:nvPr/>
        </p:nvPicPr>
        <p:blipFill>
          <a:blip r:embed="rId2"/>
          <a:srcRect l="41006" r="-75" b="51491"/>
          <a:stretch>
            <a:fillRect/>
          </a:stretch>
        </p:blipFill>
        <p:spPr bwMode="auto">
          <a:xfrm>
            <a:off x="0" y="1285860"/>
            <a:ext cx="9144000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2976" y="29289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5929330"/>
            <a:ext cx="2143140" cy="64294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Ветеринария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Зоотехния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7" name="Рисунок 6" descr="C:\Users\Admin\Desktop\НПК преподавателей\fd741cd6f8656816b10d8a6a03c42d6f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428992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C:\Users\Admin\Desktop\НПК преподавателей\ece0a49b-b439-49e0-ad70-e4458227e76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0"/>
            <a:ext cx="2214578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C:\Users\Admin\AppData\Local\Microsoft\Windows\Temporary Internet Files\Content.Word\v7.jpg"/>
          <p:cNvPicPr/>
          <p:nvPr/>
        </p:nvPicPr>
        <p:blipFill>
          <a:blip r:embed="rId5" cstate="print"/>
          <a:srcRect r="1631" b="8443"/>
          <a:stretch>
            <a:fillRect/>
          </a:stretch>
        </p:blipFill>
        <p:spPr bwMode="auto">
          <a:xfrm>
            <a:off x="6715140" y="0"/>
            <a:ext cx="2428860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C:\Documents and Settings\Metodik\Рабочий стол\120 лет\ФОТО ДЛЯ ПРЕЗЕНТАЦИИ\ПРАКТИКА\8e3959b34a885afcee5c595648c156be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7422" y="0"/>
            <a:ext cx="2643206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andrologmed.ru/wp-content/uploads/5/6/2/5625cfbeef2b3510a17e9ea179a931f9.jpg"/>
          <p:cNvPicPr/>
          <p:nvPr/>
        </p:nvPicPr>
        <p:blipFill>
          <a:blip r:embed="rId2"/>
          <a:srcRect l="41006" r="-75" b="51491"/>
          <a:stretch>
            <a:fillRect/>
          </a:stretch>
        </p:blipFill>
        <p:spPr bwMode="auto">
          <a:xfrm>
            <a:off x="0" y="1285860"/>
            <a:ext cx="9144000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2976" y="29289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43570" y="4857760"/>
            <a:ext cx="2143140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ЭиР</a:t>
            </a:r>
            <a:r>
              <a:rPr lang="ru-RU" sz="16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с/</a:t>
            </a:r>
            <a:r>
              <a:rPr lang="ru-RU" sz="1600" b="1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х</a:t>
            </a:r>
            <a:r>
              <a:rPr lang="ru-RU" sz="16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техники и оборудования</a:t>
            </a:r>
          </a:p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ЭиА</a:t>
            </a:r>
            <a:r>
              <a:rPr lang="ru-RU" sz="16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с/</a:t>
            </a:r>
            <a:r>
              <a:rPr lang="ru-RU" sz="1600" b="1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х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2" name="Рисунок 16" descr="C:\Documents and Settings\user\Local Settings\Temporary Internet Files\Content.Word\ac821005f2095f86fa4f72d34896dc7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0"/>
            <a:ext cx="2702092" cy="2390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C:\Users\Admin\AppData\Local\Microsoft\Windows\Temporary Internet Files\Content.Word\0zczwmgik825oh6cex97wte6oxdzkb1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857356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C:\Users\Admin\AppData\Local\Microsoft\Windows\Temporary Internet Files\Content.Word\q9s2ojv4d7m6qj8pvdht0z2o65517b4c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0"/>
            <a:ext cx="2143140" cy="2500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 descr="C:\Users\Admin\AppData\Local\Microsoft\Windows\Temporary Internet Files\Content.Word\s1i9454wya4klmhrtcujz1ebafxfp69r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0"/>
            <a:ext cx="1928794" cy="2428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214810" y="5929330"/>
            <a:ext cx="2143140" cy="64294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Ветеринария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Зоотехния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НПК преподавателей\1173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F:\НПК преподавателей 2022\Главная презентация 01.04.22\коробк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29124" cy="3857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F:\НПК преподавателей 2022\Главная презентация 01.04.22\СХЕМА СТРУКОВ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32" y="4000504"/>
            <a:ext cx="5929386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1681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37890" name="Слайд" r:id="rId3" imgW="4568900" imgH="3425883" progId="PowerPoint.Slide.12">
              <p:embed/>
            </p:oleObj>
          </a:graphicData>
        </a:graphic>
      </p:graphicFrame>
      <p:pic>
        <p:nvPicPr>
          <p:cNvPr id="6" name="Рисунок 5" descr="C:\Users\Admin\Desktop\НПК преподавателей\64169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42852"/>
            <a:ext cx="3786214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71472" y="2714620"/>
            <a:ext cx="3714776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Кривошипно-шатунный механизм (КШМ)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://900igr.net/up/datai/80178/0016-021-.pn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3500438"/>
            <a:ext cx="371477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42910" y="6072206"/>
            <a:ext cx="35719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Газораспределительный  механизм (ГРМ)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605790" y="2390938"/>
            <a:ext cx="3276600" cy="1752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 smtClean="0">
                <a:solidFill>
                  <a:srgbClr val="00222E"/>
                </a:solidFill>
              </a:rPr>
              <a:t>Name of</a:t>
            </a:r>
          </a:p>
          <a:p>
            <a:r>
              <a:rPr lang="en-US" sz="4600" dirty="0" smtClean="0">
                <a:solidFill>
                  <a:srgbClr val="00222E"/>
                </a:solidFill>
              </a:rPr>
              <a:t>presentation</a:t>
            </a:r>
            <a:endParaRPr lang="ru-RU" sz="4600" dirty="0">
              <a:solidFill>
                <a:srgbClr val="00222E"/>
              </a:solidFill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>
          <a:xfrm>
            <a:off x="931225" y="3924874"/>
            <a:ext cx="2659380" cy="564039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 smtClean="0">
                <a:solidFill>
                  <a:srgbClr val="00222E"/>
                </a:solidFill>
              </a:rPr>
              <a:t>Company name</a:t>
            </a:r>
            <a:endParaRPr lang="ru-RU" sz="2400" dirty="0">
              <a:solidFill>
                <a:srgbClr val="00222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428604"/>
          <a:ext cx="8715437" cy="6186758"/>
        </p:xfrm>
        <a:graphic>
          <a:graphicData uri="http://schemas.openxmlformats.org/drawingml/2006/table">
            <a:tbl>
              <a:tblPr/>
              <a:tblGrid>
                <a:gridCol w="970757"/>
                <a:gridCol w="1958202"/>
                <a:gridCol w="5786478"/>
              </a:tblGrid>
              <a:tr h="5348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детали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детали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Назначение детали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5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Коленчатый вал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деталь сложной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формы, имеющая шейки для крепления шатунов, от которых воспринимает усилия и преобразует их в крутящий момент.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5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Шатун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деталь двигателя, которая соединяет поршень (через поршневой палец) с шатунной шейкой коленчатого вала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Гильза (цилиндр)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является направляющей втулкой движущегося поршня и образует вместе с головкой цилиндра полость, в которой осуществляется рабочий цикл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Поршневой палец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обеспечивает шарнирное соединения поршня с шатуном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9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Поршень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это деталь цилиндрической формы, совершающая возвратно-поступательное движение внутри цилиндра и служащая для превращения изменения давления газа, пара или жидкости в механическую работу, или наоборот — возвратно-поступательного движения в изменение давления.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Шатунные вкладыши коленчатого вала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это подшипники скольжения шатунов коленчатого вала, которые придают ему вращательные движения.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"/>
            <a:ext cx="8929718" cy="9848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Задание 1.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Определите название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детали.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Кривошипно-шатунный механизм (КШМ)</a:t>
            </a:r>
            <a:endParaRPr lang="ru-RU" sz="20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995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605790" y="2390938"/>
            <a:ext cx="3276600" cy="1752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 smtClean="0">
                <a:solidFill>
                  <a:srgbClr val="00222E"/>
                </a:solidFill>
              </a:rPr>
              <a:t>Name of</a:t>
            </a:r>
          </a:p>
          <a:p>
            <a:r>
              <a:rPr lang="en-US" sz="4600" dirty="0" smtClean="0">
                <a:solidFill>
                  <a:srgbClr val="00222E"/>
                </a:solidFill>
              </a:rPr>
              <a:t>presentation</a:t>
            </a:r>
            <a:endParaRPr lang="ru-RU" sz="4600" dirty="0">
              <a:solidFill>
                <a:srgbClr val="00222E"/>
              </a:solidFill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>
          <a:xfrm>
            <a:off x="931225" y="3924874"/>
            <a:ext cx="2659380" cy="564039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 smtClean="0">
                <a:solidFill>
                  <a:srgbClr val="00222E"/>
                </a:solidFill>
              </a:rPr>
              <a:t>Company name</a:t>
            </a:r>
            <a:endParaRPr lang="ru-RU" sz="2400" dirty="0">
              <a:solidFill>
                <a:srgbClr val="00222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034" y="1"/>
            <a:ext cx="8286808" cy="9848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Задание 1.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Определите название детали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Газораспределительный 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механизм (ГРМ)</a:t>
            </a:r>
            <a:endParaRPr lang="ru-RU" sz="20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642918"/>
          <a:ext cx="8643999" cy="5976183"/>
        </p:xfrm>
        <a:graphic>
          <a:graphicData uri="http://schemas.openxmlformats.org/drawingml/2006/table">
            <a:tbl>
              <a:tblPr/>
              <a:tblGrid>
                <a:gridCol w="993460"/>
                <a:gridCol w="2341855"/>
                <a:gridCol w="5308684"/>
              </a:tblGrid>
              <a:tr h="3571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детали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детали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Назначение детали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Распределительный вал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вал двигателя внутреннего сгорания, управляющий открытием и закрытием клапанов двигателя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Штанга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играет роль промежуточной связи между толкателем и расположенным сверху клапаном: через нее передается усилие от толкателя, катящегося по кулачку распределительного вала, на коромысло и через него на клапан.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Коромысло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механизм, который используется для передачи энергии вращения распределительного вала в открытие и закрытие впускных и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выпускных клапанов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Клапан</a:t>
                      </a:r>
                      <a:endParaRPr lang="ru-RU" sz="160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элемент механизма газораспределения двигателя внутреннего сгорания, который отвечает за впуск в рабочую камеру сгорания топливно-воздушной смеси или только воздуха (для дизельных ДВС или моторов с непосредственным впрыском) и выпуск отработавших газов из камеры сгорания двигателя внутреннего сгорания</a:t>
                      </a:r>
                      <a:endParaRPr lang="ru-RU" sz="160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Толкатель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деталь газораспределительного механизма, которые служат для передачи усилий от кулачков распределительного вала к штангам коромысел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4995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605790" y="2390938"/>
            <a:ext cx="3276600" cy="1752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 smtClean="0">
                <a:solidFill>
                  <a:srgbClr val="00222E"/>
                </a:solidFill>
              </a:rPr>
              <a:t>Name of</a:t>
            </a:r>
          </a:p>
          <a:p>
            <a:r>
              <a:rPr lang="en-US" sz="4600" dirty="0" smtClean="0">
                <a:solidFill>
                  <a:srgbClr val="00222E"/>
                </a:solidFill>
              </a:rPr>
              <a:t>presentation</a:t>
            </a:r>
            <a:endParaRPr lang="ru-RU" sz="4600" dirty="0">
              <a:solidFill>
                <a:srgbClr val="00222E"/>
              </a:solidFill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>
          <a:xfrm>
            <a:off x="931225" y="3924874"/>
            <a:ext cx="2659380" cy="564039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 smtClean="0">
                <a:solidFill>
                  <a:srgbClr val="00222E"/>
                </a:solidFill>
              </a:rPr>
              <a:t>Company name</a:t>
            </a:r>
            <a:endParaRPr lang="ru-RU" sz="2400" dirty="0">
              <a:solidFill>
                <a:srgbClr val="00222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428604"/>
          <a:ext cx="8715437" cy="6186758"/>
        </p:xfrm>
        <a:graphic>
          <a:graphicData uri="http://schemas.openxmlformats.org/drawingml/2006/table">
            <a:tbl>
              <a:tblPr/>
              <a:tblGrid>
                <a:gridCol w="970757"/>
                <a:gridCol w="1958202"/>
                <a:gridCol w="5786478"/>
              </a:tblGrid>
              <a:tr h="5348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детали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детали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Назначение детали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5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Коленчатый вал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деталь сложной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формы, имеющая шейки для крепления шатунов, от которых воспринимает усилия и преобразует их в крутящий момент.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5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Шатун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деталь двигателя, которая соединяет поршень (через поршневой палец) с шатунной шейкой коленчатого вала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Гильза (цилиндр)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является направляющей втулкой движущегося поршня и образует вместе с головкой цилиндра полость, в которой осуществляется рабочий цикл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Поршневой палец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обеспечивает шарнирное соединения поршня с шатуном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9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Поршень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это деталь цилиндрической формы, совершающая возвратно-поступательное движение внутри цилиндра и служащая для превращения изменения давления газа, пара или жидкости в механическую работу, или наоборот — возвратно-поступательного движения в изменение давления.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Шатунные вкладыши коленчатого вала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это подшипники скольжения шатунов коленчатого вала, которые придают ему вращательные движения.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0034" y="1"/>
            <a:ext cx="8286808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Ответы . Задание 1.  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Кривошипно-шатунный механизм (КШМ)</a:t>
            </a:r>
            <a:endParaRPr lang="ru-RU" sz="20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995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605790" y="2390938"/>
            <a:ext cx="3276600" cy="1752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 smtClean="0">
                <a:solidFill>
                  <a:srgbClr val="00222E"/>
                </a:solidFill>
              </a:rPr>
              <a:t>Name of</a:t>
            </a:r>
          </a:p>
          <a:p>
            <a:r>
              <a:rPr lang="en-US" sz="4600" dirty="0" smtClean="0">
                <a:solidFill>
                  <a:srgbClr val="00222E"/>
                </a:solidFill>
              </a:rPr>
              <a:t>presentation</a:t>
            </a:r>
            <a:endParaRPr lang="ru-RU" sz="4600" dirty="0">
              <a:solidFill>
                <a:srgbClr val="00222E"/>
              </a:solidFill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>
          <a:xfrm>
            <a:off x="931225" y="3924874"/>
            <a:ext cx="2659380" cy="564039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 smtClean="0">
                <a:solidFill>
                  <a:srgbClr val="00222E"/>
                </a:solidFill>
              </a:rPr>
              <a:t>Company name</a:t>
            </a:r>
            <a:endParaRPr lang="ru-RU" sz="2400" dirty="0">
              <a:solidFill>
                <a:srgbClr val="00222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034" y="1"/>
            <a:ext cx="8286808" cy="9848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Ответы. Задание 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1.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Газораспределительный механизм  (ГРМ)</a:t>
            </a:r>
            <a:endParaRPr lang="ru-RU" sz="20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642918"/>
          <a:ext cx="8643999" cy="5976183"/>
        </p:xfrm>
        <a:graphic>
          <a:graphicData uri="http://schemas.openxmlformats.org/drawingml/2006/table">
            <a:tbl>
              <a:tblPr/>
              <a:tblGrid>
                <a:gridCol w="993460"/>
                <a:gridCol w="2341855"/>
                <a:gridCol w="5308684"/>
              </a:tblGrid>
              <a:tr h="3571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детали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детали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Назначение детали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Распределительный вал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вал двигателя внутреннего сгорания, управляющий открытием и закрытием клапанов двигателя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Штанга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играет роль промежуточной связи между толкателем и расположенным сверху клапаном: через нее передается усилие от толкателя, катящегося по кулачку распределительного вала, на коромысло и через него на клапан.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Коромысло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механизм, который используется для передачи энергии вращения распределительного вала в открытие и закрытие впускных и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выпускных клапанов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Клапан</a:t>
                      </a:r>
                      <a:endParaRPr lang="ru-RU" sz="160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элемент механизма газораспределения двигателя внутреннего сгорания, который отвечает за впуск в рабочую камеру сгорания топливно-воздушной смеси или только воздуха (для дизельных ДВС или моторов с непосредственным впрыском) и выпуск отработавших газов из камеры сгорания двигателя внутреннего сгорания</a:t>
                      </a:r>
                      <a:endParaRPr lang="ru-RU" sz="160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Толкатель</a:t>
                      </a:r>
                      <a:endParaRPr lang="ru-RU" sz="1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деталь газораспределительного механизма, которые служат для передачи усилий от кулачков распределительного вала к штангам коромысел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4995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50825" y="1916113"/>
          <a:ext cx="1958202" cy="5533408"/>
        </p:xfrm>
        <a:graphic>
          <a:graphicData uri="http://schemas.openxmlformats.org/drawingml/2006/table">
            <a:tbl>
              <a:tblPr/>
              <a:tblGrid>
                <a:gridCol w="1958202"/>
              </a:tblGrid>
              <a:tr h="9304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Гильза (цилиндр)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4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Поршень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3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Поршневой палец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05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Шатун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6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Шатунные вкладыши коленчатого вала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15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Коленчатый вал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14414" y="214290"/>
            <a:ext cx="7215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Ответы. Задание 2.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Кривошипно-шатунный </a:t>
            </a:r>
            <a:r>
              <a:rPr lang="ru-RU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механизм (КШМ)</a:t>
            </a:r>
            <a:endParaRPr lang="ru-RU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1071546"/>
            <a:ext cx="2714644" cy="4286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 Black" pitchFamily="34" charset="0"/>
                <a:ea typeface="Times New Roman"/>
                <a:cs typeface="Times New Roman"/>
              </a:rPr>
              <a:t>Гильза (цилиндр)</a:t>
            </a:r>
            <a:endParaRPr lang="ru-RU" b="1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00166" y="1928802"/>
            <a:ext cx="2714644" cy="4286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 Black" pitchFamily="34" charset="0"/>
                <a:ea typeface="Times New Roman"/>
                <a:cs typeface="Times New Roman"/>
              </a:rPr>
              <a:t>Поршень</a:t>
            </a:r>
            <a:endParaRPr lang="ru-RU" sz="2000" b="1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43174" y="2857496"/>
            <a:ext cx="2714644" cy="4286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 Black" pitchFamily="34" charset="0"/>
                <a:ea typeface="Times New Roman"/>
                <a:cs typeface="Times New Roman"/>
              </a:rPr>
              <a:t>Поршневой палец</a:t>
            </a:r>
            <a:endParaRPr lang="ru-RU" b="1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00430" y="3714752"/>
            <a:ext cx="2714644" cy="4286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 Black" pitchFamily="34" charset="0"/>
                <a:ea typeface="Times New Roman"/>
                <a:cs typeface="Times New Roman"/>
              </a:rPr>
              <a:t>Шатун</a:t>
            </a:r>
            <a:endParaRPr lang="ru-RU" sz="2000" b="1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572008"/>
            <a:ext cx="2714644" cy="8572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"/>
              <a:ea typeface="Times New Roman"/>
              <a:cs typeface="Times New Roman"/>
            </a:endParaRPr>
          </a:p>
          <a:p>
            <a:pPr algn="ctr"/>
            <a:r>
              <a:rPr lang="ru-RU" b="1" dirty="0" smtClean="0">
                <a:latin typeface="Arial Black" pitchFamily="34" charset="0"/>
                <a:ea typeface="Times New Roman"/>
                <a:cs typeface="Times New Roman"/>
              </a:rPr>
              <a:t>Шатунные вкладыши коленчатого вала</a:t>
            </a:r>
          </a:p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857884" y="5857892"/>
            <a:ext cx="2714644" cy="4286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 Black" pitchFamily="34" charset="0"/>
                <a:ea typeface="Times New Roman"/>
                <a:cs typeface="Times New Roman"/>
              </a:rPr>
              <a:t>Коленчатый вал</a:t>
            </a:r>
            <a:endParaRPr lang="ru-RU" sz="2000" b="1" dirty="0">
              <a:latin typeface="Arial Black" pitchFamily="34" charset="0"/>
              <a:ea typeface="Times New Roman"/>
              <a:cs typeface="Times New Roman"/>
            </a:endParaRPr>
          </a:p>
        </p:txBody>
      </p:sp>
      <p:pic>
        <p:nvPicPr>
          <p:cNvPr id="14" name="Рисунок 13" descr="C:\Users\Admin\Desktop\НПК преподавателей\64169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785794"/>
            <a:ext cx="3000428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0" y="1071546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Arial Black" pitchFamily="34" charset="0"/>
            </a:endParaRPr>
          </a:p>
        </p:txBody>
      </p:sp>
      <p:cxnSp>
        <p:nvCxnSpPr>
          <p:cNvPr id="23" name="Прямая со стрелкой 22"/>
          <p:cNvCxnSpPr>
            <a:stCxn id="8" idx="2"/>
          </p:cNvCxnSpPr>
          <p:nvPr/>
        </p:nvCxnSpPr>
        <p:spPr>
          <a:xfrm rot="16200000" flipH="1">
            <a:off x="2214546" y="1142984"/>
            <a:ext cx="428628" cy="114300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9" idx="2"/>
          </p:cNvCxnSpPr>
          <p:nvPr/>
        </p:nvCxnSpPr>
        <p:spPr>
          <a:xfrm rot="16200000" flipH="1">
            <a:off x="3250397" y="1964521"/>
            <a:ext cx="500066" cy="1285884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0" idx="2"/>
            <a:endCxn id="11" idx="0"/>
          </p:cNvCxnSpPr>
          <p:nvPr/>
        </p:nvCxnSpPr>
        <p:spPr>
          <a:xfrm rot="16200000" flipH="1">
            <a:off x="4214810" y="3071810"/>
            <a:ext cx="428628" cy="857256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1" idx="2"/>
            <a:endCxn id="12" idx="0"/>
          </p:cNvCxnSpPr>
          <p:nvPr/>
        </p:nvCxnSpPr>
        <p:spPr>
          <a:xfrm rot="16200000" flipH="1">
            <a:off x="5286380" y="3714752"/>
            <a:ext cx="428628" cy="1285884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2" idx="2"/>
            <a:endCxn id="13" idx="0"/>
          </p:cNvCxnSpPr>
          <p:nvPr/>
        </p:nvCxnSpPr>
        <p:spPr>
          <a:xfrm rot="16200000" flipH="1">
            <a:off x="6465107" y="5107793"/>
            <a:ext cx="428628" cy="1071570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50825" y="1916113"/>
          <a:ext cx="1958202" cy="5533408"/>
        </p:xfrm>
        <a:graphic>
          <a:graphicData uri="http://schemas.openxmlformats.org/drawingml/2006/table">
            <a:tbl>
              <a:tblPr/>
              <a:tblGrid>
                <a:gridCol w="1958202"/>
              </a:tblGrid>
              <a:tr h="9304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Гильза (цилиндр)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4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Поршень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3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Поршневой палец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05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Шатун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6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Шатунные вкладыши коленчатого вала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15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Коленчатый вал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436" marR="45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28662" y="214290"/>
            <a:ext cx="7572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Ответы. </a:t>
            </a:r>
            <a:r>
              <a:rPr lang="ru-RU" sz="2000" b="1" smtClean="0">
                <a:latin typeface="Times New Roman" pitchFamily="18" charset="0"/>
                <a:ea typeface="Times New Roman"/>
                <a:cs typeface="Times New Roman" pitchFamily="18" charset="0"/>
              </a:rPr>
              <a:t>Задание 2.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Газораспределительный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механизм (ГРМ)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785794"/>
            <a:ext cx="2714644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ru-RU" sz="1700" b="1" dirty="0" smtClean="0">
                <a:latin typeface="Arial Black" pitchFamily="34" charset="0"/>
                <a:ea typeface="Times New Roman"/>
                <a:cs typeface="Times New Roman"/>
              </a:rPr>
              <a:t>Распределительный вал</a:t>
            </a:r>
          </a:p>
          <a:p>
            <a:pPr algn="ctr"/>
            <a:endParaRPr lang="ru-RU" b="1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00166" y="1928802"/>
            <a:ext cx="2714644" cy="4286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err="1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ru-RU" sz="2000" b="1" dirty="0" smtClean="0">
                <a:latin typeface="Arial Black" pitchFamily="34" charset="0"/>
                <a:ea typeface="Times New Roman"/>
                <a:cs typeface="Times New Roman"/>
              </a:rPr>
              <a:t>Толкатель</a:t>
            </a:r>
          </a:p>
          <a:p>
            <a:pPr algn="ctr"/>
            <a:endParaRPr lang="ru-RU" sz="2000" b="1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43174" y="2857496"/>
            <a:ext cx="2714644" cy="4286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ru-RU" b="1" dirty="0" smtClean="0">
                <a:latin typeface="Arial Black" pitchFamily="34" charset="0"/>
                <a:ea typeface="Times New Roman"/>
                <a:cs typeface="Times New Roman"/>
              </a:rPr>
              <a:t>Штанга</a:t>
            </a:r>
            <a:endParaRPr lang="ru-RU" b="1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00430" y="3714752"/>
            <a:ext cx="2714644" cy="4286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err="1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ru-RU" sz="2000" b="1" dirty="0" smtClean="0">
                <a:latin typeface="Arial Black" pitchFamily="34" charset="0"/>
                <a:ea typeface="Times New Roman"/>
                <a:cs typeface="Times New Roman"/>
              </a:rPr>
              <a:t>Коромысло</a:t>
            </a:r>
          </a:p>
          <a:p>
            <a:pPr algn="ctr"/>
            <a:endParaRPr lang="ru-RU" sz="2000" b="1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4929198"/>
            <a:ext cx="2714644" cy="4286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err="1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ru-RU" sz="2000" b="1" dirty="0" smtClean="0">
                <a:latin typeface="Arial Black" pitchFamily="34" charset="0"/>
                <a:ea typeface="Times New Roman"/>
                <a:cs typeface="Times New Roman"/>
              </a:rPr>
              <a:t>Клапан</a:t>
            </a:r>
          </a:p>
          <a:p>
            <a:pPr algn="ctr"/>
            <a:endParaRPr lang="ru-RU" sz="2000" b="1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28926" y="3714752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Arial Black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071546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Arial Black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7224" y="1928802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Arial Black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28794" y="2857496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29058" y="4929198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Arial Black" pitchFamily="34" charset="0"/>
            </a:endParaRPr>
          </a:p>
        </p:txBody>
      </p:sp>
      <p:cxnSp>
        <p:nvCxnSpPr>
          <p:cNvPr id="23" name="Прямая со стрелкой 22"/>
          <p:cNvCxnSpPr>
            <a:stCxn id="8" idx="2"/>
          </p:cNvCxnSpPr>
          <p:nvPr/>
        </p:nvCxnSpPr>
        <p:spPr>
          <a:xfrm rot="16200000" flipH="1">
            <a:off x="2214546" y="1142984"/>
            <a:ext cx="428628" cy="114300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9" idx="2"/>
          </p:cNvCxnSpPr>
          <p:nvPr/>
        </p:nvCxnSpPr>
        <p:spPr>
          <a:xfrm rot="16200000" flipH="1">
            <a:off x="3250397" y="1964521"/>
            <a:ext cx="500066" cy="1285884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0" idx="2"/>
            <a:endCxn id="11" idx="0"/>
          </p:cNvCxnSpPr>
          <p:nvPr/>
        </p:nvCxnSpPr>
        <p:spPr>
          <a:xfrm rot="16200000" flipH="1">
            <a:off x="4214810" y="3071810"/>
            <a:ext cx="428628" cy="857256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1" idx="2"/>
          </p:cNvCxnSpPr>
          <p:nvPr/>
        </p:nvCxnSpPr>
        <p:spPr>
          <a:xfrm rot="16200000" flipH="1">
            <a:off x="5143504" y="3857628"/>
            <a:ext cx="785818" cy="1357322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4" name="Рисунок 23" descr="http://900igr.net/up/datai/80178/0016-021-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785794"/>
            <a:ext cx="3143272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andrologmed.ru/wp-content/uploads/5/6/2/5625cfbeef2b3510a17e9ea179a931f9.jpg"/>
          <p:cNvPicPr/>
          <p:nvPr/>
        </p:nvPicPr>
        <p:blipFill>
          <a:blip r:embed="rId2"/>
          <a:srcRect l="41006" r="-75" b="51491"/>
          <a:stretch>
            <a:fillRect/>
          </a:stretch>
        </p:blipFill>
        <p:spPr bwMode="auto">
          <a:xfrm>
            <a:off x="0" y="1285860"/>
            <a:ext cx="9144000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2976" y="29289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15008" y="4857760"/>
            <a:ext cx="2143140" cy="64294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ЭиР</a:t>
            </a:r>
            <a:r>
              <a:rPr lang="ru-RU" sz="16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с/</a:t>
            </a:r>
            <a:r>
              <a:rPr lang="ru-RU" sz="1600" b="1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х</a:t>
            </a:r>
            <a:r>
              <a:rPr lang="ru-RU" sz="16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техники и оборудования</a:t>
            </a:r>
          </a:p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ЭиА</a:t>
            </a:r>
            <a:r>
              <a:rPr lang="ru-RU" sz="16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с/</a:t>
            </a:r>
            <a:r>
              <a:rPr lang="ru-RU" sz="1600" b="1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х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2" name="Рисунок 16" descr="C:\Documents and Settings\user\Local Settings\Temporary Internet Files\Content.Word\ac821005f2095f86fa4f72d34896dc7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0"/>
            <a:ext cx="2702092" cy="2390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C:\Users\Admin\AppData\Local\Microsoft\Windows\Temporary Internet Files\Content.Word\0zczwmgik825oh6cex97wte6oxdzkb1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857356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C:\Users\Admin\AppData\Local\Microsoft\Windows\Temporary Internet Files\Content.Word\q9s2ojv4d7m6qj8pvdht0z2o65517b4c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0"/>
            <a:ext cx="2143140" cy="2500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 descr="C:\Users\Admin\AppData\Local\Microsoft\Windows\Temporary Internet Files\Content.Word\s1i9454wya4klmhrtcujz1ebafxfp69r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0"/>
            <a:ext cx="1928794" cy="2428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214810" y="5929330"/>
            <a:ext cx="2143140" cy="64294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Ветеринария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Зоотехния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605790" y="2390938"/>
            <a:ext cx="3276600" cy="1752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 smtClean="0">
                <a:solidFill>
                  <a:srgbClr val="00222E"/>
                </a:solidFill>
              </a:rPr>
              <a:t>Name of</a:t>
            </a:r>
          </a:p>
          <a:p>
            <a:r>
              <a:rPr lang="en-US" sz="4600" dirty="0" smtClean="0">
                <a:solidFill>
                  <a:srgbClr val="00222E"/>
                </a:solidFill>
              </a:rPr>
              <a:t>presentation</a:t>
            </a:r>
            <a:endParaRPr lang="ru-RU" sz="4600" dirty="0">
              <a:solidFill>
                <a:srgbClr val="00222E"/>
              </a:solidFill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>
          <a:xfrm>
            <a:off x="931225" y="3924874"/>
            <a:ext cx="2659380" cy="564039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 smtClean="0">
                <a:solidFill>
                  <a:srgbClr val="00222E"/>
                </a:solidFill>
              </a:rPr>
              <a:t>Company name</a:t>
            </a:r>
            <a:endParaRPr lang="ru-RU" sz="2400" dirty="0">
              <a:solidFill>
                <a:srgbClr val="00222E"/>
              </a:solidFill>
            </a:endParaRPr>
          </a:p>
        </p:txBody>
      </p:sp>
      <p:pic>
        <p:nvPicPr>
          <p:cNvPr id="4" name="Рисунок 3" descr="C:\Users\Admin\Desktop\НПК преподавателей\leader-top-of-stairs-resiz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4995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605790" y="2390938"/>
            <a:ext cx="3276600" cy="1752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 smtClean="0">
                <a:solidFill>
                  <a:srgbClr val="00222E"/>
                </a:solidFill>
              </a:rPr>
              <a:t>Name of</a:t>
            </a:r>
          </a:p>
          <a:p>
            <a:r>
              <a:rPr lang="en-US" sz="4600" dirty="0" smtClean="0">
                <a:solidFill>
                  <a:srgbClr val="00222E"/>
                </a:solidFill>
              </a:rPr>
              <a:t>presentation</a:t>
            </a:r>
            <a:endParaRPr lang="ru-RU" sz="4600" dirty="0">
              <a:solidFill>
                <a:srgbClr val="00222E"/>
              </a:solidFill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>
          <a:xfrm>
            <a:off x="931225" y="3924874"/>
            <a:ext cx="2659380" cy="564039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 smtClean="0">
                <a:solidFill>
                  <a:srgbClr val="00222E"/>
                </a:solidFill>
              </a:rPr>
              <a:t>Company name</a:t>
            </a:r>
            <a:endParaRPr lang="ru-RU" sz="2400" dirty="0">
              <a:solidFill>
                <a:srgbClr val="00222E"/>
              </a:solidFill>
            </a:endParaRPr>
          </a:p>
        </p:txBody>
      </p:sp>
      <p:pic>
        <p:nvPicPr>
          <p:cNvPr id="4" name="Рисунок 3" descr="C:\Users\Admin\Desktop\НПК преподавателей\leader-top-of-stairs-resiz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85786" y="2643182"/>
            <a:ext cx="72152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В эпоху смены технологий,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Квалификаций и систем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Специалисты на пороге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Неоднозначных перемен.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При выборе работодатель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Невольно ищет идеал,-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Когда любой преподаватель -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Специалист-универсал.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049956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:\Users\Admin\Desktop\НПК преподавателей\Картинки 26.01.22\dreamstime_m_2993799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4786322"/>
            <a:ext cx="2037789" cy="1428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85818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ГПОУ ТО «Сельскохозяйственный колледж </a:t>
            </a:r>
            <a:r>
              <a:rPr lang="ru-RU" sz="1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«Богородицкий» 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имени  И.А. Стебута»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 flipV="1">
            <a:off x="8072462" y="2000240"/>
            <a:ext cx="928662" cy="214314"/>
          </a:xfrm>
          <a:prstGeom prst="ellipse">
            <a:avLst/>
          </a:prstGeom>
          <a:gradFill flip="none" rotWithShape="1">
            <a:gsLst>
              <a:gs pos="0">
                <a:srgbClr val="1E1593">
                  <a:shade val="30000"/>
                  <a:satMod val="115000"/>
                </a:srgbClr>
              </a:gs>
              <a:gs pos="50000">
                <a:srgbClr val="1E1593">
                  <a:shade val="67500"/>
                  <a:satMod val="115000"/>
                </a:srgbClr>
              </a:gs>
              <a:gs pos="100000">
                <a:srgbClr val="1E159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 flipV="1">
            <a:off x="2357422" y="1071546"/>
            <a:ext cx="928662" cy="214314"/>
          </a:xfrm>
          <a:prstGeom prst="ellipse">
            <a:avLst/>
          </a:prstGeom>
          <a:gradFill flip="none" rotWithShape="1">
            <a:gsLst>
              <a:gs pos="0">
                <a:srgbClr val="1E1593">
                  <a:shade val="30000"/>
                  <a:satMod val="115000"/>
                </a:srgbClr>
              </a:gs>
              <a:gs pos="50000">
                <a:srgbClr val="1E1593">
                  <a:shade val="67500"/>
                  <a:satMod val="115000"/>
                </a:srgbClr>
              </a:gs>
              <a:gs pos="100000">
                <a:srgbClr val="1E159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 flipV="1">
            <a:off x="428596" y="2000240"/>
            <a:ext cx="928662" cy="214314"/>
          </a:xfrm>
          <a:prstGeom prst="ellipse">
            <a:avLst/>
          </a:prstGeom>
          <a:gradFill flip="none" rotWithShape="1">
            <a:gsLst>
              <a:gs pos="0">
                <a:srgbClr val="1E1593">
                  <a:shade val="30000"/>
                  <a:satMod val="115000"/>
                </a:srgbClr>
              </a:gs>
              <a:gs pos="50000">
                <a:srgbClr val="1E1593">
                  <a:shade val="67500"/>
                  <a:satMod val="115000"/>
                </a:srgbClr>
              </a:gs>
              <a:gs pos="100000">
                <a:srgbClr val="1E159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C:\Users\Admin\Desktop\НПК преподавателей\Картинки 26.01.22\medical-treatment-of-pet-concept-bandaging-a-dog-s-paw-hands-applying-bandage-on-a-wounded-body-part-of-a-dog_145134-5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3857628"/>
            <a:ext cx="1643074" cy="114300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142852"/>
            <a:ext cx="847725" cy="801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4" name="Нашивка 13"/>
          <p:cNvSpPr/>
          <p:nvPr/>
        </p:nvSpPr>
        <p:spPr>
          <a:xfrm rot="21146378">
            <a:off x="216283" y="5416418"/>
            <a:ext cx="7104871" cy="1015156"/>
          </a:xfrm>
          <a:prstGeom prst="chevro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От знаний и умений –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к  ПРОФЕССИОНАЛИЗМУ!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1" name="Рисунок 10" descr="C:\Users\Admin\Desktop\НПК преподавателей\Картинки 26.01.22\Electrical-wiring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14480" y="5715016"/>
            <a:ext cx="1641372" cy="114298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 descr="C:\Users\Admin\Desktop\НПК преподавателей\Картинки 26.01.22\media8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8662" y="4714884"/>
            <a:ext cx="1753587" cy="109873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C:\Users\Admin\Desktop\НПК преподавателей\Картинки 26.01.22\16215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816215">
            <a:off x="46" y="5556887"/>
            <a:ext cx="1998485" cy="13333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Фоновая музы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/>
          <a:stretch>
            <a:fillRect/>
          </a:stretch>
        </p:blipFill>
        <p:spPr>
          <a:xfrm>
            <a:off x="8358214" y="635795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2189a3e58ab5ffe8f5d6b6fe875db182f4448"/>
</p:tagLst>
</file>

<file path=ppt/theme/theme1.xml><?xml version="1.0" encoding="utf-8"?>
<a:theme xmlns:a="http://schemas.openxmlformats.org/drawingml/2006/main" name="Тема Office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3922</TotalTime>
  <Words>955</Words>
  <Application>Microsoft Office PowerPoint</Application>
  <PresentationFormat>Экран (4:3)</PresentationFormat>
  <Paragraphs>191</Paragraphs>
  <Slides>26</Slides>
  <Notes>2</Notes>
  <HiddenSlides>0</HiddenSlides>
  <MMClips>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Слайд</vt:lpstr>
      <vt:lpstr>ГПОУ ТО «Сельскохозяйственный колледж «Богородицкий» имени  И.А. Стебута»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ГПОУ ТО «Сельскохозяйственный колледж «Богородицкий» имени  И.А. Стебута»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Искусственный разум</dc:title>
  <dc:creator>obstinate</dc:creator>
  <dc:description>Шаблон презентации с сайта https://presentation-creation.ru/</dc:description>
  <cp:lastModifiedBy>Admin</cp:lastModifiedBy>
  <cp:revision>1634</cp:revision>
  <dcterms:created xsi:type="dcterms:W3CDTF">2018-02-25T09:09:03Z</dcterms:created>
  <dcterms:modified xsi:type="dcterms:W3CDTF">2022-04-24T19:26:05Z</dcterms:modified>
</cp:coreProperties>
</file>