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61" r:id="rId4"/>
    <p:sldId id="260" r:id="rId5"/>
    <p:sldId id="262" r:id="rId6"/>
    <p:sldId id="263" r:id="rId7"/>
    <p:sldId id="265" r:id="rId8"/>
    <p:sldId id="264" r:id="rId9"/>
    <p:sldId id="257" r:id="rId10"/>
    <p:sldId id="267" r:id="rId11"/>
    <p:sldId id="259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3528" y="16778"/>
            <a:ext cx="8820472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374" y="1600201"/>
            <a:ext cx="7938425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758718" y="2276872"/>
            <a:ext cx="7938425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928794" y="214290"/>
            <a:ext cx="4615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Arial Black" pitchFamily="34" charset="0"/>
                <a:cs typeface="Times New Roman" pitchFamily="18" charset="0"/>
              </a:rPr>
              <a:t>ГПОУ ТО «СХКБ им. И.А. Стебута»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6314" y="2000240"/>
            <a:ext cx="43576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ko-KR" b="1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Научно-практическая</a:t>
            </a:r>
          </a:p>
          <a:p>
            <a:pPr algn="ctr"/>
            <a:r>
              <a:rPr lang="ru-RU" altLang="ko-KR" b="1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 конференция</a:t>
            </a:r>
          </a:p>
          <a:p>
            <a:pPr algn="ctr"/>
            <a:r>
              <a:rPr lang="ru-RU" altLang="ko-KR" b="1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«Лучшие практики наставничества»</a:t>
            </a:r>
            <a:endParaRPr lang="en-US" altLang="ko-KR" b="1" dirty="0" smtClean="0"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2844" y="3571877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Реализация наставничества 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в системе среднего профессионального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 образования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57884" y="5143512"/>
            <a:ext cx="3286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latin typeface="Arial Black" pitchFamily="34" charset="0"/>
              </a:rPr>
              <a:t>Константинова Т.В., </a:t>
            </a:r>
          </a:p>
          <a:p>
            <a:pPr algn="r"/>
            <a:r>
              <a:rPr lang="ru-RU" sz="1600" dirty="0" smtClean="0">
                <a:latin typeface="Arial Black" pitchFamily="34" charset="0"/>
              </a:rPr>
              <a:t>методист</a:t>
            </a:r>
            <a:endParaRPr lang="ru-RU" sz="1600" dirty="0">
              <a:latin typeface="Arial Black" pitchFamily="34" charset="0"/>
            </a:endParaRPr>
          </a:p>
        </p:txBody>
      </p:sp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3643306" y="6143644"/>
            <a:ext cx="1862518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altLang="ko-KR" sz="1400" b="1" dirty="0" smtClean="0"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12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7290" y="500042"/>
            <a:ext cx="7786710" cy="56947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857356" y="2500306"/>
            <a:ext cx="5643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 Black" pitchFamily="34" charset="0"/>
              </a:rPr>
              <a:t>Спасибо за внимание</a:t>
            </a:r>
            <a:endParaRPr lang="ru-RU" sz="2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967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5641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9144000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00042"/>
            <a:ext cx="91440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Конституция Российской Федерации; 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Гражданский кодекс Российской Федерации;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Трудовой кодекс Российской Федерации; 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Указ Президента РФ «Об учреждении знака отличия «За наставничество» от 02.03.2018 № 94; 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Основы государственной молодежной политики Российской Федерации на период до 2025 года, утвержденные распоряжением Правительства Российской Федерации от 29 ноября 2014 г. № 2403-р); 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Федеральный закон от 29 декабря 2012 г. № 273-ФЗ «Об образовании в Российской Федерации»; 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Национальный проект «Образование»: проект ранней профориентации «Билет в будущее» в рамках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Федерального проекта «Успех каждого ребенка»; 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Указ Президента РФ «О национальных целях и стратегических задачах развития Российской Федерации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 период до 2024 года» от 07.05.2018 № 204;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Стратегия развития воспитания в Российской Федерации на период до 2025 года (утверждена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распоряжением  Правительства РФ от 29.05.2015 № 996-р);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Распоряжение Правительства Российской Федерации от 31 декабря 2019 г. № 3273-р (ред. от 20 августа 2021 г.) «Об утверждении основных принципов национальной системы профессионального роста педагогических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работников Российской Федерации, включая национальную систему учительского роста»;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Приказ министерства образования Тульской области № 1419 от 10 октября 2019 г. «Об утверждении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концепции непрерывного профессионального развития педагогических работников Тульской области»;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 Министерства Просвещения Российской Федерации от 21 декабря 2021 года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№ АЗ-1128/08 «О направлении методических рекомендаций по разработке и внедрению системы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(целевой модели) наставничества педагогических работников в образовательных организациях»;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Приказ министерства образования Тульской области № 1727 от 29 декабря 2021 года «Об утверждении 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Региональной модели института наставничества для образовательных организаций и организаций,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осуществляющих образовательную деятельность,  расположенных на территории Тульской области»</a:t>
            </a:r>
          </a:p>
          <a:p>
            <a:endParaRPr lang="ru-RU" dirty="0"/>
          </a:p>
        </p:txBody>
      </p:sp>
      <p:pic>
        <p:nvPicPr>
          <p:cNvPr id="4" name="Рисунок 3" descr="https://782329.selcdn.ru/leonardo/uploadsForSiteId/201115/block/e705d691-88c4-4c2c-95fd-2e6c88e9d10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0"/>
            <a:ext cx="2407844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285728"/>
            <a:ext cx="6000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ФОРМЫ НАСТАВНИЧЕСТВА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214422"/>
            <a:ext cx="3714776" cy="500066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руководитель ОУ-преподаватель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214554"/>
            <a:ext cx="3714776" cy="500066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социальный партнер-преподаватель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143248"/>
            <a:ext cx="3714776" cy="500066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преподаватель-преподаватель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3504" y="1214422"/>
            <a:ext cx="3714776" cy="500066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преподаватель –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студент (группа студентов)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43504" y="2214554"/>
            <a:ext cx="3714776" cy="500066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преподаватель –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слушатель (группа слушателей)</a:t>
            </a:r>
          </a:p>
          <a:p>
            <a:pPr algn="ctr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4214818"/>
            <a:ext cx="3714776" cy="500066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студент -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студент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(группа студентов)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5143512"/>
            <a:ext cx="3714776" cy="500066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студент –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слушатель (группа слушателей)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4143380"/>
            <a:ext cx="3714776" cy="500066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преподаватель –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группа преподавателей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5143512"/>
            <a:ext cx="3714776" cy="500066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педагог вуза/колледжа –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молодой педагог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143504" y="3071810"/>
            <a:ext cx="3714776" cy="500066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социальный партнер-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студент (группа студентов)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РЕАЛИЗАЦИЯ НАСТАВНИЧЕСТВА В ГПОУ ТО «СХКБ им. И.А. Стебута»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857232"/>
            <a:ext cx="3714776" cy="500066"/>
          </a:xfrm>
          <a:prstGeom prst="rect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социальный партнер-преподаватель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928802"/>
            <a:ext cx="3714776" cy="500066"/>
          </a:xfrm>
          <a:prstGeom prst="rect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преподаватель-преподаватель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4071942"/>
            <a:ext cx="3714776" cy="500066"/>
          </a:xfrm>
          <a:prstGeom prst="rect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преподаватель –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студент (группа студентов)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5072074"/>
            <a:ext cx="3714776" cy="500066"/>
          </a:xfrm>
          <a:prstGeom prst="rect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преподаватель –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слушатель (группа слушателей)</a:t>
            </a:r>
          </a:p>
          <a:p>
            <a:pPr algn="ctr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3071810"/>
            <a:ext cx="3714776" cy="500066"/>
          </a:xfrm>
          <a:prstGeom prst="rect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преподаватель –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группа преподавателей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6000768"/>
            <a:ext cx="3714776" cy="500066"/>
          </a:xfrm>
          <a:prstGeom prst="rect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педагог вуза/колледжа –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молодой педагог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786314" y="714356"/>
            <a:ext cx="4000528" cy="785818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Стажировки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Участие в разработке УМД,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работе ГЭК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786314" y="1714488"/>
            <a:ext cx="4000528" cy="1000132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Помощь в разработке УМК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Проведение открытых занятий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(мероприятий), мастер-классов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Посещение занятий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786314" y="2928934"/>
            <a:ext cx="4000528" cy="785818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ШПМ, ШИБ, ШФГ, ШПП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МО классных руководителей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786314" y="3929066"/>
            <a:ext cx="4000528" cy="785818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Подготовка к чемпионатам, олимпиадам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профмастерства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НПК, мастер-классам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786314" y="4929198"/>
            <a:ext cx="4000528" cy="785818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Реализация ДОП («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Кипер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», «Билет в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будущее», общеобразовательных,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общеразвивающих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программ)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786314" y="5857892"/>
            <a:ext cx="4000528" cy="795342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Помощь в разработке УМК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Проведение открытых занятий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(мероприятий), мастер-классов</a:t>
            </a:r>
          </a:p>
        </p:txBody>
      </p:sp>
      <p:cxnSp>
        <p:nvCxnSpPr>
          <p:cNvPr id="25" name="Прямая со стрелкой 24"/>
          <p:cNvCxnSpPr>
            <a:stCxn id="5" idx="3"/>
            <a:endCxn id="16" idx="1"/>
          </p:cNvCxnSpPr>
          <p:nvPr/>
        </p:nvCxnSpPr>
        <p:spPr>
          <a:xfrm>
            <a:off x="4000496" y="1107265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6" idx="3"/>
            <a:endCxn id="21" idx="1"/>
          </p:cNvCxnSpPr>
          <p:nvPr/>
        </p:nvCxnSpPr>
        <p:spPr>
          <a:xfrm>
            <a:off x="4071934" y="2178835"/>
            <a:ext cx="714380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3" idx="3"/>
            <a:endCxn id="22" idx="1"/>
          </p:cNvCxnSpPr>
          <p:nvPr/>
        </p:nvCxnSpPr>
        <p:spPr>
          <a:xfrm>
            <a:off x="4071934" y="3321843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7" idx="3"/>
            <a:endCxn id="18" idx="1"/>
          </p:cNvCxnSpPr>
          <p:nvPr/>
        </p:nvCxnSpPr>
        <p:spPr>
          <a:xfrm>
            <a:off x="4071934" y="4321975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8" idx="3"/>
            <a:endCxn id="19" idx="1"/>
          </p:cNvCxnSpPr>
          <p:nvPr/>
        </p:nvCxnSpPr>
        <p:spPr>
          <a:xfrm>
            <a:off x="4071934" y="5322107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14" idx="3"/>
            <a:endCxn id="23" idx="1"/>
          </p:cNvCxnSpPr>
          <p:nvPr/>
        </p:nvCxnSpPr>
        <p:spPr>
          <a:xfrm>
            <a:off x="4143372" y="6250801"/>
            <a:ext cx="642942" cy="47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РЕАЛИЗАЦИЯ НАСТАВНИЧЕСТВА В ГПОУ ТО «СХКБ им. И.А. Стебута»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786058"/>
            <a:ext cx="3714776" cy="500066"/>
          </a:xfrm>
          <a:prstGeom prst="rect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студент - студент (группа студентов)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4286256"/>
            <a:ext cx="3714776" cy="500066"/>
          </a:xfrm>
          <a:prstGeom prst="rect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студент –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слушатель (группа слушателей)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28596" y="1428736"/>
            <a:ext cx="3714776" cy="500066"/>
          </a:xfrm>
          <a:prstGeom prst="rect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социальный партнер-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студент (группа студентов)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86314" y="1285860"/>
            <a:ext cx="4000528" cy="71438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Профессиональная подготовка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857752" y="2500306"/>
            <a:ext cx="4000528" cy="1000132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Помощь в обучении и адаптации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Проведение мастер-классов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786314" y="3857628"/>
            <a:ext cx="4000528" cy="1285884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Проведение мастер-классов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Участие в проведении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«Дня открытых дверей»,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других мероприятиях </a:t>
            </a:r>
          </a:p>
          <a:p>
            <a:pPr algn="ctr"/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профориентационной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направленности</a:t>
            </a:r>
          </a:p>
        </p:txBody>
      </p:sp>
      <p:cxnSp>
        <p:nvCxnSpPr>
          <p:cNvPr id="33" name="Прямая со стрелкой 32"/>
          <p:cNvCxnSpPr>
            <a:stCxn id="17" idx="3"/>
            <a:endCxn id="16" idx="1"/>
          </p:cNvCxnSpPr>
          <p:nvPr/>
        </p:nvCxnSpPr>
        <p:spPr>
          <a:xfrm flipV="1">
            <a:off x="4143372" y="1643050"/>
            <a:ext cx="642942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9" idx="3"/>
            <a:endCxn id="21" idx="1"/>
          </p:cNvCxnSpPr>
          <p:nvPr/>
        </p:nvCxnSpPr>
        <p:spPr>
          <a:xfrm flipV="1">
            <a:off x="4143372" y="3000372"/>
            <a:ext cx="714380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10" idx="3"/>
            <a:endCxn id="22" idx="1"/>
          </p:cNvCxnSpPr>
          <p:nvPr/>
        </p:nvCxnSpPr>
        <p:spPr>
          <a:xfrm flipV="1">
            <a:off x="4143372" y="4500570"/>
            <a:ext cx="642942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://aleks-alschool2.edu.tomsk.ru/wp-content/uploads/2019/11/sm_full.aspx_.jpg"/>
          <p:cNvPicPr/>
          <p:nvPr/>
        </p:nvPicPr>
        <p:blipFill>
          <a:blip r:embed="rId2"/>
          <a:srcRect t="25843" r="926"/>
          <a:stretch>
            <a:fillRect/>
          </a:stretch>
        </p:blipFill>
        <p:spPr bwMode="auto">
          <a:xfrm>
            <a:off x="428596" y="928670"/>
            <a:ext cx="792961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071670" y="142853"/>
            <a:ext cx="485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1"/>
            <a:ext cx="60722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643314"/>
            <a:ext cx="3714776" cy="500066"/>
          </a:xfrm>
          <a:prstGeom prst="rect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студент - студент (группа студентов)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5000636"/>
            <a:ext cx="3714776" cy="500066"/>
          </a:xfrm>
          <a:prstGeom prst="rect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студент –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слушатель (группа слушателей)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28596" y="1357298"/>
            <a:ext cx="3714776" cy="500066"/>
          </a:xfrm>
          <a:prstGeom prst="rect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социальный партнер-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студент (группа студентов)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86314" y="857232"/>
            <a:ext cx="4000528" cy="1714512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Профессиональная поддержка,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направленная на развитие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определенных навыков и компетенций, необходимых для будущего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трудоустройства, численный рост планирующих трудоустройство на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региональных предприятиях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857752" y="3143248"/>
            <a:ext cx="4000528" cy="1000132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Повышение успеваемости,</a:t>
            </a:r>
          </a:p>
          <a:p>
            <a:pPr algn="ctr"/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профессиональных компетенций,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улучшение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психоэмоционального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фона внутри группы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857752" y="4786322"/>
            <a:ext cx="4000528" cy="857256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Повышение мотивации при выборе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будущей профессии</a:t>
            </a:r>
          </a:p>
        </p:txBody>
      </p:sp>
      <p:cxnSp>
        <p:nvCxnSpPr>
          <p:cNvPr id="33" name="Прямая со стрелкой 32"/>
          <p:cNvCxnSpPr>
            <a:stCxn id="17" idx="3"/>
            <a:endCxn id="16" idx="1"/>
          </p:cNvCxnSpPr>
          <p:nvPr/>
        </p:nvCxnSpPr>
        <p:spPr>
          <a:xfrm>
            <a:off x="4143372" y="1607331"/>
            <a:ext cx="642942" cy="1071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9" idx="3"/>
            <a:endCxn id="21" idx="1"/>
          </p:cNvCxnSpPr>
          <p:nvPr/>
        </p:nvCxnSpPr>
        <p:spPr>
          <a:xfrm flipV="1">
            <a:off x="4071934" y="3643314"/>
            <a:ext cx="785818" cy="2500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10" idx="3"/>
            <a:endCxn id="22" idx="1"/>
          </p:cNvCxnSpPr>
          <p:nvPr/>
        </p:nvCxnSpPr>
        <p:spPr>
          <a:xfrm flipV="1">
            <a:off x="4071934" y="5214950"/>
            <a:ext cx="785818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357158" y="2857496"/>
            <a:ext cx="3714776" cy="500066"/>
          </a:xfrm>
          <a:prstGeom prst="rect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преподаватель - студент </a:t>
            </a:r>
          </a:p>
          <a:p>
            <a:pPr algn="ctr"/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(группа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студентов)</a:t>
            </a:r>
          </a:p>
        </p:txBody>
      </p:sp>
      <p:cxnSp>
        <p:nvCxnSpPr>
          <p:cNvPr id="25" name="Прямая со стрелкой 24"/>
          <p:cNvCxnSpPr>
            <a:stCxn id="23" idx="3"/>
            <a:endCxn id="21" idx="1"/>
          </p:cNvCxnSpPr>
          <p:nvPr/>
        </p:nvCxnSpPr>
        <p:spPr>
          <a:xfrm>
            <a:off x="4071934" y="3107529"/>
            <a:ext cx="785818" cy="53578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57356" y="5786454"/>
            <a:ext cx="700092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Я ПОМОГУ ТЕБЕ РАЗВИВАТЬСЯ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</TotalTime>
  <Words>623</Words>
  <Application>Microsoft Office PowerPoint</Application>
  <PresentationFormat>Экран (4:3)</PresentationFormat>
  <Paragraphs>118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Office Theme</vt:lpstr>
      <vt:lpstr>Custom Design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Admin</cp:lastModifiedBy>
  <cp:revision>96</cp:revision>
  <dcterms:created xsi:type="dcterms:W3CDTF">2014-04-01T16:35:38Z</dcterms:created>
  <dcterms:modified xsi:type="dcterms:W3CDTF">2023-01-27T06:29:12Z</dcterms:modified>
</cp:coreProperties>
</file>