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6" r:id="rId3"/>
    <p:sldId id="258" r:id="rId4"/>
    <p:sldId id="28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0" r:id="rId18"/>
    <p:sldId id="271" r:id="rId19"/>
    <p:sldId id="278" r:id="rId20"/>
    <p:sldId id="273" r:id="rId21"/>
    <p:sldId id="274" r:id="rId22"/>
    <p:sldId id="276" r:id="rId23"/>
    <p:sldId id="277" r:id="rId24"/>
    <p:sldId id="279" r:id="rId25"/>
    <p:sldId id="282" r:id="rId26"/>
    <p:sldId id="281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5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8DC0A3-FF13-455A-B3C2-73221892818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DC11746-D2DB-45BD-91AD-D9D107906B9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85728"/>
            <a:ext cx="557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sz="1600" b="1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" name="Рисунок 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57256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1714488"/>
            <a:ext cx="7497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  <a:cs typeface="Times New Roman" pitchFamily="18" charset="0"/>
              </a:rPr>
              <a:t>Научно-практическая конференция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662" y="2357430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Лучшие практики наставничества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5414" y="2867826"/>
            <a:ext cx="81931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Тема «</a:t>
            </a:r>
            <a:r>
              <a:rPr lang="ru-RU" sz="2800" b="1" dirty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Социальная адаптация обучающегося  находящегося в трудной жизненной ситуации</a:t>
            </a:r>
            <a:r>
              <a:rPr lang="ru-RU" sz="28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4857760"/>
            <a:ext cx="4643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600" b="1" dirty="0" smtClean="0">
                <a:ln w="0"/>
                <a:latin typeface="Times New Roman" pitchFamily="18" charset="0"/>
                <a:cs typeface="Times New Roman" pitchFamily="18" charset="0"/>
              </a:rPr>
              <a:t>Широков В.В.,  </a:t>
            </a:r>
          </a:p>
          <a:p>
            <a:pPr algn="r">
              <a:defRPr/>
            </a:pPr>
            <a:r>
              <a:rPr lang="ru-RU" sz="1600" b="1" dirty="0" smtClean="0">
                <a:ln w="0"/>
                <a:latin typeface="Times New Roman" pitchFamily="18" charset="0"/>
                <a:cs typeface="Times New Roman" pitchFamily="18" charset="0"/>
              </a:rPr>
              <a:t>преподаватель,</a:t>
            </a:r>
          </a:p>
          <a:p>
            <a:pPr algn="r">
              <a:defRPr/>
            </a:pPr>
            <a:r>
              <a:rPr lang="ru-RU" sz="1600" b="1" dirty="0" smtClean="0">
                <a:ln w="0"/>
                <a:latin typeface="Times New Roman" pitchFamily="18" charset="0"/>
                <a:cs typeface="Times New Roman" pitchFamily="18" charset="0"/>
              </a:rPr>
              <a:t>ГПОУ ТО «СХКБ им. И.А. Стебута»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614364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fr-CA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94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9856"/>
            <a:ext cx="91440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Социальные функции семьи:</a:t>
            </a:r>
          </a:p>
          <a:p>
            <a:r>
              <a:rPr lang="ru-RU" dirty="0"/>
              <a:t> 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первичный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социальный контроль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ответственность и обязательства в отношении между супругами, родителями и детьми;</a:t>
            </a:r>
          </a:p>
          <a:p>
            <a:r>
              <a:rPr lang="ru-RU" sz="3200" i="1" dirty="0"/>
              <a:t> 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духовное общение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развитие личности членов семьи, духовное взаимообогащение;</a:t>
            </a:r>
          </a:p>
          <a:p>
            <a:r>
              <a:rPr lang="ru-RU" sz="3200" dirty="0"/>
              <a:t> 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социально-статусная</a:t>
            </a:r>
            <a:r>
              <a:rPr lang="ru-RU" sz="3200" dirty="0"/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представление определённого социального статуса членам семьи; воспроизводство социальной структуры общества;</a:t>
            </a:r>
          </a:p>
          <a:p>
            <a:r>
              <a:rPr lang="ru-RU" sz="3200" dirty="0"/>
              <a:t> 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досуговая</a:t>
            </a:r>
            <a:r>
              <a:rPr lang="ru-RU" sz="3200" dirty="0"/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организация рационального досуга, взаимообогащение интересов;</a:t>
            </a:r>
          </a:p>
          <a:p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эмоциональная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получение психологической защиты, эмоциональной поддержки.</a:t>
            </a:r>
          </a:p>
        </p:txBody>
      </p:sp>
    </p:spTree>
    <p:extLst>
      <p:ext uri="{BB962C8B-B14F-4D97-AF65-F5344CB8AC3E}">
        <p14:creationId xmlns:p14="http://schemas.microsoft.com/office/powerpoint/2010/main" val="223726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Процесс социальной адаптации состоит из нескольких этапов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этап – 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sz="3200" dirty="0"/>
              <a:t>  </a:t>
            </a:r>
            <a:r>
              <a:rPr lang="en-US" sz="3200" dirty="0" smtClean="0"/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момента включения обучающегося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социальную группу и связан с определением его статуса, проведением социальной диагностики, предполагающей ознакомление с его личностными особенностями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/>
              <a:t> 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 этап </a:t>
            </a:r>
            <a:r>
              <a:rPr lang="ru-RU" sz="3200" dirty="0"/>
              <a:t>–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включение в социальную группу, предполагающее помощь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новому обучающемуся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адаптации к реальным условиям учреждения;</a:t>
            </a:r>
          </a:p>
          <a:p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2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511" y="116632"/>
            <a:ext cx="892899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Процесс социальной адаптации состоит из нескольких этапов:</a:t>
            </a:r>
          </a:p>
          <a:p>
            <a:endParaRPr lang="en-US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Третий этап </a:t>
            </a:r>
            <a:r>
              <a:rPr lang="ru-RU" sz="3200" dirty="0" smtClean="0"/>
              <a:t>–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усвоение социально полезных ролей через участие в социальной деятельности, приобретение нового социального опыта, знаний, умений и навыков;</a:t>
            </a:r>
          </a:p>
          <a:p>
            <a:r>
              <a:rPr lang="ru-RU" sz="3200" dirty="0" smtClean="0"/>
              <a:t> 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Четвертый этап </a:t>
            </a:r>
            <a:r>
              <a:rPr lang="ru-RU" sz="3200" dirty="0" smtClean="0"/>
              <a:t>–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устойчивая социально – психологическая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адаптированность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характеризующаяся способностью разрешить любую проблемную ситуацию, возникающую в естественных условиях социальной среды.</a:t>
            </a:r>
          </a:p>
        </p:txBody>
      </p:sp>
    </p:spTree>
    <p:extLst>
      <p:ext uri="{BB962C8B-B14F-4D97-AF65-F5344CB8AC3E}">
        <p14:creationId xmlns:p14="http://schemas.microsoft.com/office/powerpoint/2010/main" val="383380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последствий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воспитания детей в государственных учреждениях.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Вне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семьи у ребенка формируются специфические черты характера, поведения, личности, про которые часто нельзя сказать, хуже они или лучше, чем у обычного ребенка, – они просто другие. Решение задач социальной адаптации регулируется противоречивыми мотивами «Быть со всеми» и «Оставаться самим собой».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41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724" y="116632"/>
            <a:ext cx="892899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Причинами иного пути формирования самосознания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воспитания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условиях образовательного учреждения</a:t>
            </a:r>
            <a:r>
              <a:rPr lang="ru-RU" sz="2800" b="1" dirty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считают: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-частую сменяемость взрослых в учреждении, которая разрывает непрерывность отношений и опыта ребенка;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-педагогическую позицию взрослого, при которой ребенок является объектом ухода, воспитания и обучения в отличие от «событийной» позиции взрослого в семье;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-групповой подход к детям и отсутствие эмоционального контакта с взрослыми, что влечет за собой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недифференцированность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неосознанность ребенком своего «Я»;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-жесткую регламентацию всех действий ребенка в учреждении, не оставляющую возможности выбора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ответственности.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85698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Методологический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инструментарий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Опросник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Шмишека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«Акцентуации характера»-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позволяет обозначить характерологические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особенности: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Гипертимные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Застревающие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З. Эмотивные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 Педантичные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Циклотимные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6. Возбудимые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Дистимные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8. Экзальтированные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9. Тревожные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10. Демонстративные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4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Для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лиц </a:t>
            </a:r>
            <a:r>
              <a:rPr lang="ru-RU" sz="36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гипертимного</a:t>
            </a: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гипоманиакального</a:t>
            </a: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типа характерно приподнятое настроение вне зависимости от обстоятельств. Они всегда активны, деятельны, энергичны и жизнерадостны. Энтузиазм и предприимчивость свойственны им по причине повышенного често­любия, большого любопытства, жажды деятельности, безрассудно смелой тяги к риску. Межличностные отношения неустойчивы, легко переходят от горячей привязанности к полно­му равнодушию и новым увлечениям. Они неразборчивы в выборе знакомств. Стремятся к лидерству.</a:t>
            </a:r>
          </a:p>
        </p:txBody>
      </p:sp>
    </p:spTree>
    <p:extLst>
      <p:ext uri="{BB962C8B-B14F-4D97-AF65-F5344CB8AC3E}">
        <p14:creationId xmlns:p14="http://schemas.microsoft.com/office/powerpoint/2010/main" val="161863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Дистимным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личностям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свойственны постоянно сниженные настроение и активность, унылость, заторможенность. За внешней отчуж­денностью и мрачностью скрывается чуткость, душевная отзывчи­вость, постоянная склонность к самопожертвованию. В тесном кругу близких друзей теряют скованность и отгороженность, они оживают становятся веселыми и разговорчивыми, даже шутниками и юморис­тами. В делах характеризуются серьезностью, старательностью, доб­росовестностью в сочетании с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конформностью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нерешительностью, неспособностью принять ответственные решения без колебаний и сомнений.</a:t>
            </a:r>
          </a:p>
        </p:txBody>
      </p:sp>
    </p:spTree>
    <p:extLst>
      <p:ext uri="{BB962C8B-B14F-4D97-AF65-F5344CB8AC3E}">
        <p14:creationId xmlns:p14="http://schemas.microsoft.com/office/powerpoint/2010/main" val="304287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89289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Многоуровневый личностный опросник «Адаптивность» А.Г.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Маклакова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и С.В.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Чермянина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предназначен для оценки адаптационных возможностей личности с учетом социально-психологи­ческих характеристик, отражающих обобщенные особенности нервно-психического и социального развития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Опросник содержит 165 вопросов и имеет следующие шкалы: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«достоверность» (Д);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«нервно-психическая устойчивость» (НПУ);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«коммуникативные способности» (КС);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«моральная нормативность» (МН);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«личностный адаптивный потенциал» (ЛАП).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99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Шкала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достоверности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оценивает степень объективности ответов. В случаев если общее количество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баллов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превышает 10, то полу­ченные данные следует считать недостоверными вследствие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стремления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обучающегося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соответствовать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социально желаемому типу личности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i="1" dirty="0" err="1">
                <a:latin typeface="Times New Roman" pitchFamily="18" charset="0"/>
                <a:cs typeface="Times New Roman" pitchFamily="18" charset="0"/>
              </a:rPr>
              <a:t>Стэны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 - количество ответов, совпавших с ключом.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0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2478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Выделяют два механизма развития личности – 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идентификацию и обособление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, идентификация ответственна за социализацию, обособление – за индивидуализацию.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дентификация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важнейший механизм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социализации,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обусловленный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эмоциональной нагрузкой, охватывает несколько пересекающихся областей психической реальности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Преимущественное понимание как процесс и результат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самоотождествления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 другим человеком, группой, образом или символом на основании установившейся эмоциональной связи, а также включение их в свой внутренний мир и принятие как собственных норм, ценностей и образцов; уподобление, отождествление с кем-либо или чем-либо.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14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9289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/>
              <a:t>Интерпретация </a:t>
            </a:r>
            <a:r>
              <a:rPr lang="ru-RU" sz="2800" u="sng" dirty="0" smtClean="0"/>
              <a:t>«адаптивные способности»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(ЛАП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5-10 </a:t>
            </a:r>
            <a:r>
              <a:rPr lang="ru-RU" sz="2800" dirty="0" err="1">
                <a:solidFill>
                  <a:srgbClr val="FF0000"/>
                </a:solidFill>
              </a:rPr>
              <a:t>стэнов</a:t>
            </a:r>
            <a:endParaRPr lang="ru-RU" sz="2800" dirty="0">
              <a:solidFill>
                <a:srgbClr val="FF0000"/>
              </a:solidFill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высокой и нормальной адаптации. Лица этих групп достаточно легко адаптируются к новым условиям деятель­ности, быстро входят в новый коллектив, достаточно лег­ко и адекватно ориентируются в ситуации, быстро выраба­тывают стратегию своего поведения. Как правило, неконфликтны, обладают высокой эмоциональной устойчи­востью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057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3-4 </a:t>
            </a:r>
            <a:r>
              <a:rPr lang="ru-RU" sz="2800" dirty="0" err="1" smtClean="0">
                <a:solidFill>
                  <a:srgbClr val="FF0000"/>
                </a:solidFill>
              </a:rPr>
              <a:t>стэна</a:t>
            </a:r>
            <a:endParaRPr lang="ru-RU" sz="2800" dirty="0">
              <a:solidFill>
                <a:srgbClr val="FF0000"/>
              </a:solidFill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удовлетворительной адаптации. Большинство лиц этой группы обладают признаками различных акцентуаций, которые в привычных условиях частично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скомпенсированы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могут проявляться при смене деятельности. Поэтому успех адаптации зависит от внешних условий среды. Эти лица, как правило, обладают невысокой эмоциональной устойчивостью. Возможны асоциальные срывы, проявление агрессии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конфликтности. Лица этой группы требуют индивидуального подхода, постоянного наблюдения, коррекционных мероприятий.</a:t>
            </a:r>
          </a:p>
        </p:txBody>
      </p:sp>
    </p:spTree>
    <p:extLst>
      <p:ext uri="{BB962C8B-B14F-4D97-AF65-F5344CB8AC3E}">
        <p14:creationId xmlns:p14="http://schemas.microsoft.com/office/powerpoint/2010/main" val="363823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/>
              <a:t>Интерпретация </a:t>
            </a:r>
            <a:r>
              <a:rPr lang="ru-RU" sz="2800" u="sng" dirty="0" smtClean="0"/>
              <a:t>«нервно-психическая устойчивость» (НПУ).</a:t>
            </a:r>
          </a:p>
          <a:p>
            <a:endParaRPr lang="ru-RU" sz="2800" u="sng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283022"/>
              </p:ext>
            </p:extLst>
          </p:nvPr>
        </p:nvGraphicFramePr>
        <p:xfrm>
          <a:off x="35497" y="1268760"/>
          <a:ext cx="9001000" cy="5472608"/>
        </p:xfrm>
        <a:graphic>
          <a:graphicData uri="http://schemas.openxmlformats.org/drawingml/2006/table">
            <a:tbl>
              <a:tblPr firstRow="1" firstCol="1" bandRow="1"/>
              <a:tblGrid>
                <a:gridCol w="9001000"/>
              </a:tblGrid>
              <a:tr h="547260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Ниже среднего (1-3 </a:t>
                      </a:r>
                      <a:r>
                        <a:rPr lang="ru-RU" sz="2800" kern="120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стэна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28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Низкий уровень поведенческой регуляции, определенная склон­ность к нервно-психическим срывам, отсутствие адекватно­сти самооценки и реального восприятия 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действительности.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Выше среднего (7-10 </a:t>
                      </a:r>
                      <a:r>
                        <a:rPr lang="ru-RU" sz="2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стэнов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Высокий уровень нервно-пси­хической устойчивости и по­веденческой регуляции, вы­сокая самооценка и реальное восприятие действительности.</a:t>
                      </a:r>
                      <a:endParaRPr lang="ru-RU" sz="28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2860" marR="22860" marT="22860" marB="228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08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92" y="195586"/>
            <a:ext cx="8918104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u="sng" dirty="0"/>
              <a:t>Интерпретация «коммуникативные способности» (КС</a:t>
            </a:r>
            <a:r>
              <a:rPr lang="ru-RU" sz="2800" u="sng" dirty="0" smtClean="0"/>
              <a:t>).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u="sng" dirty="0" smtClean="0"/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FF0000"/>
                </a:solidFill>
              </a:rPr>
              <a:t>7-10 </a:t>
            </a:r>
            <a:r>
              <a:rPr lang="ru-RU" sz="2800" dirty="0" err="1">
                <a:solidFill>
                  <a:srgbClr val="FF0000"/>
                </a:solidFill>
              </a:rPr>
              <a:t>стэнов</a:t>
            </a:r>
            <a:endParaRPr lang="ru-RU" sz="2800" u="sng" dirty="0">
              <a:solidFill>
                <a:srgbClr val="FF0000"/>
              </a:solidFill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Высокий уровень коммуникативных способностей, легко устанавливает контакты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окружающими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не конфликтен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2800" dirty="0">
                <a:solidFill>
                  <a:srgbClr val="FF0000"/>
                </a:solidFill>
              </a:rPr>
              <a:t>1-3 </a:t>
            </a:r>
            <a:r>
              <a:rPr lang="ru-RU" sz="2800" dirty="0" err="1">
                <a:solidFill>
                  <a:srgbClr val="FF0000"/>
                </a:solidFill>
              </a:rPr>
              <a:t>стэна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Низкий уровень развития коммуникативных способностей, затруднение в построении кон­тактов с окружающими, прояв­ление агрессивности, повы­шенная конфликтность.</a:t>
            </a:r>
          </a:p>
        </p:txBody>
      </p:sp>
    </p:spTree>
    <p:extLst>
      <p:ext uri="{BB962C8B-B14F-4D97-AF65-F5344CB8AC3E}">
        <p14:creationId xmlns:p14="http://schemas.microsoft.com/office/powerpoint/2010/main" val="166530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4961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/>
              <a:t>Интерпретация «</a:t>
            </a:r>
            <a:r>
              <a:rPr lang="ru-RU" sz="2800" u="sng" dirty="0"/>
              <a:t>моральная нормативность» (МН</a:t>
            </a:r>
            <a:r>
              <a:rPr lang="ru-RU" sz="2800" u="sng" dirty="0" smtClean="0"/>
              <a:t>).</a:t>
            </a:r>
          </a:p>
          <a:p>
            <a:endParaRPr lang="ru-RU" sz="2800" u="sng" dirty="0" smtClean="0"/>
          </a:p>
          <a:p>
            <a:pPr>
              <a:lnSpc>
                <a:spcPct val="115000"/>
              </a:lnSpc>
            </a:pPr>
            <a:r>
              <a:rPr lang="ru-RU" sz="2800" dirty="0">
                <a:solidFill>
                  <a:srgbClr val="FF0000"/>
                </a:solidFill>
              </a:rPr>
              <a:t>1-3 </a:t>
            </a:r>
            <a:r>
              <a:rPr lang="ru-RU" sz="2800" dirty="0" err="1">
                <a:solidFill>
                  <a:srgbClr val="FF0000"/>
                </a:solidFill>
              </a:rPr>
              <a:t>стэна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может адекватно оценить свое место и роль в коллективе, не стремится соблюдать общепринятые нормы поведения.</a:t>
            </a:r>
          </a:p>
          <a:p>
            <a:endParaRPr lang="ru-RU" sz="2800" dirty="0" smtClean="0"/>
          </a:p>
          <a:p>
            <a:pPr>
              <a:lnSpc>
                <a:spcPct val="115000"/>
              </a:lnSpc>
            </a:pPr>
            <a:r>
              <a:rPr lang="ru-RU" sz="2800" dirty="0">
                <a:solidFill>
                  <a:srgbClr val="FF0000"/>
                </a:solidFill>
              </a:rPr>
              <a:t>7-10 </a:t>
            </a:r>
            <a:r>
              <a:rPr lang="ru-RU" sz="2800" dirty="0" err="1">
                <a:solidFill>
                  <a:srgbClr val="FF0000"/>
                </a:solidFill>
              </a:rPr>
              <a:t>стэнов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Реально оценивает свою роль в коллективе, ориентируется на соблюдение общепринятых норм.</a:t>
            </a:r>
          </a:p>
        </p:txBody>
      </p:sp>
    </p:spTree>
    <p:extLst>
      <p:ext uri="{BB962C8B-B14F-4D97-AF65-F5344CB8AC3E}">
        <p14:creationId xmlns:p14="http://schemas.microsoft.com/office/powerpoint/2010/main" val="16371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92899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Педагогам необходимо формировать у обучающихся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образ жизни,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достойный 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Человека», имеющего три основания «Добро, Истину, Красоту». «Достойная Человека жизнь – это жизнь, позволяющая ему максимально реализовать сущностные свойства и всю полноту функций, характерных лишь для человека как представителя наивысшей ступени биологического мира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2186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0680">
              <a:spcAft>
                <a:spcPts val="0"/>
              </a:spcAft>
            </a:pPr>
            <a:r>
              <a:rPr lang="ru-RU" sz="4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Существующая система воспитания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несовершенна и не способна решить проблему обучающегося  находящегося в трудной жизненной ситуации</a:t>
            </a:r>
            <a:r>
              <a:rPr lang="ru-RU" sz="4400" dirty="0"/>
              <a:t>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адаптации в современном социуме</a:t>
            </a:r>
            <a:r>
              <a:rPr lang="ru-RU" sz="4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не достигается психологическая готовность каждого ребёнка к преодолению жизненных трудностей.</a:t>
            </a:r>
          </a:p>
        </p:txBody>
      </p:sp>
    </p:spTree>
    <p:extLst>
      <p:ext uri="{BB962C8B-B14F-4D97-AF65-F5344CB8AC3E}">
        <p14:creationId xmlns:p14="http://schemas.microsoft.com/office/powerpoint/2010/main" val="888638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0680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Назарова И.Б. адаптация и возможные модели мобильности сирот. М., Московский общественный научный фонд, 2000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360680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Назарова И.Б. Возможности и условия адаптации сирот // Социологические исследования, 2001, №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</a:t>
            </a:r>
          </a:p>
          <a:p>
            <a:pPr marR="36068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Нестерова О. Сирота до востребования/ Труд. – 2005 </a:t>
            </a:r>
          </a:p>
          <a:p>
            <a:pPr marR="36068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Астониц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М. «Дети – сироты в России: социокультурная обусловленность личностных характеристик ребёнка в условиях депривации» // Вестник Евразии, 2004. №3</a:t>
            </a:r>
          </a:p>
          <a:p>
            <a:pPr marR="36068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Жмыриков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А.Н. Диагностика социально-психологической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адаптированности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новых условиях деятельности и общения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R="360680"/>
            <a:endParaRPr lang="ru-RU" dirty="0"/>
          </a:p>
          <a:p>
            <a:pPr marR="360680"/>
            <a:endParaRPr lang="ru-RU" dirty="0"/>
          </a:p>
          <a:p>
            <a:pPr marR="360680">
              <a:spcAft>
                <a:spcPts val="0"/>
              </a:spcAf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04658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Беличева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С.А. Социально – педагогические методики оценки социального развития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дезадаптированных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подростков // Вестник психосоциальной и коррекционно-реабилитационной работы: 1995, №1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7. Владимирова Л. Дети и общество // Грани общества. – 1999.  7.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Гологузова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М.Н. Социальная педагогика. М., 1999</a:t>
            </a:r>
          </a:p>
          <a:p>
            <a:pPr marR="36068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8.Охрана прав детей. Социально-педагогическая поддержка и реабилитация. МГПУ, 1999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psy.su/feed/7427/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Психолого-педагогическое сопровождение сирот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3390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войная волна 4"/>
          <p:cNvSpPr/>
          <p:nvPr/>
        </p:nvSpPr>
        <p:spPr>
          <a:xfrm>
            <a:off x="1285875" y="1052736"/>
            <a:ext cx="6500813" cy="4464496"/>
          </a:xfrm>
          <a:prstGeom prst="doubleWave">
            <a:avLst>
              <a:gd name="adj1" fmla="val 6250"/>
              <a:gd name="adj2" fmla="val -547"/>
            </a:avLst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7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015042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9733"/>
            <a:ext cx="8424936" cy="563231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360680">
              <a:spcAft>
                <a:spcPts val="0"/>
              </a:spcAft>
            </a:pPr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Социальная адаптация обучающегося – процесс активного приспособления </a:t>
            </a:r>
            <a:r>
              <a:rPr lang="ru-RU" sz="4000" i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ребенка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, находящегося в трудной жизненной ситуации к принятым в обществе правилам и нормам поведения, а так же процесс преодоления последствий психологической или моральной травмы.</a:t>
            </a:r>
            <a:endParaRPr lang="ru-RU" sz="40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10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 </a:t>
            </a:r>
            <a:r>
              <a:rPr lang="ru-RU" sz="5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Социальная адаптация может рассматриваться и как процесс и как результат. С педагогической точки зрения </a:t>
            </a:r>
            <a:r>
              <a:rPr lang="ru-RU" sz="5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важно</a:t>
            </a:r>
            <a:r>
              <a:rPr lang="ru-RU" sz="54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чтобы этот процесс был целенаправленным и </a:t>
            </a:r>
            <a:r>
              <a:rPr lang="ru-RU" sz="5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управляемым.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268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51" y="0"/>
            <a:ext cx="9144000" cy="75405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Полная социальная адаптация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человека включает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следующие виды адаптации: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Управленческая адаптация </a:t>
            </a:r>
            <a:r>
              <a:rPr lang="ru-RU" sz="2800" i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без управления невозможно предоставить человеку благоприятные условия, создать предпосылки для развития его социальной роли, влиять на него;</a:t>
            </a:r>
          </a:p>
          <a:p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Экономическая адаптация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сложнейший процесс усвоения новых социально-экономических норм и принципов экономических отношений;</a:t>
            </a:r>
          </a:p>
          <a:p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Педагогическая адаптация </a:t>
            </a:r>
            <a:r>
              <a:rPr lang="ru-RU" sz="2800" dirty="0" smtClean="0"/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 приспособление к системе образования, обучения и воспитания, которые формируют систему ценностных ориентиров индивида;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15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4789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360680"/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Профессиональная адаптация </a:t>
            </a:r>
            <a:r>
              <a:rPr lang="ru-RU" sz="28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– это приспособление индивида к новому виду профессиональной деятельности, новому социальному окружению, условиям труда и особенностями конкретной </a:t>
            </a:r>
            <a:r>
              <a:rPr lang="ru-RU" sz="28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специальности;</a:t>
            </a:r>
          </a:p>
          <a:p>
            <a:pPr marR="360680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Успех профессиональной адаптации зависит от склонности человека к конкретной профессиональной деятельности, совпадения общественной и личной мотивации труда и других причин.</a:t>
            </a:r>
          </a:p>
          <a:p>
            <a:pPr marR="360680"/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Психологическая 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адаптация </a:t>
            </a:r>
            <a:r>
              <a:rPr lang="ru-RU" sz="2800" dirty="0"/>
              <a:t>– </a:t>
            </a:r>
            <a:r>
              <a:rPr lang="ru-RU" sz="28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это процесс приспособления органов чувств к особенностям действующих на них стимулов с целью их лучшего восприятия и предохранения рецепторов от излишней нагрузки. Процесс психологической адаптации человека происходит непрерывно.</a:t>
            </a:r>
          </a:p>
          <a:p>
            <a:pPr marR="360680"/>
            <a:endParaRPr lang="ru-RU" sz="28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marR="360680"/>
            <a:endParaRPr lang="ru-RU" sz="1600" dirty="0"/>
          </a:p>
          <a:p>
            <a:pPr marR="360680">
              <a:spcAft>
                <a:spcPts val="0"/>
              </a:spcAft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9798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Основные типы адаптации человека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1) через приспособление к существующим обстоятельствам путем врастания в среду или изменения себя (активность человека в этом случае направляется на лучшее и все более полное приспособление к среде за счет своих собственных резервов и личностных ресурсов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2) самоустранение, уход из среды, если невозможно принять ценности окружения как свои и не удалось изменить и покорить окружающий мир. Крайняя форма ухода из среды (полное самоустранение) – самоубийство.</a:t>
            </a:r>
          </a:p>
        </p:txBody>
      </p:sp>
    </p:spTree>
    <p:extLst>
      <p:ext uri="{BB962C8B-B14F-4D97-AF65-F5344CB8AC3E}">
        <p14:creationId xmlns:p14="http://schemas.microsoft.com/office/powerpoint/2010/main" val="253635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629" y="117693"/>
            <a:ext cx="89289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Социальная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дезадаптация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это неприспособленность индивида к социальной жизни в обществе. Социальная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дезадаптация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проявляется в асоциальных формах поведения. У подростков социальная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дезадаптация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выражена в бродяжничестве, аморальном поведении, правонарушениях и преступлениях, алкоголизме и наркомании, а в конечном итоге – в неумение найти своё место в жизни, невозможно получить образование и профессию, создать семью.</a:t>
            </a:r>
          </a:p>
        </p:txBody>
      </p:sp>
    </p:spTree>
    <p:extLst>
      <p:ext uri="{BB962C8B-B14F-4D97-AF65-F5344CB8AC3E}">
        <p14:creationId xmlns:p14="http://schemas.microsoft.com/office/powerpoint/2010/main" val="24397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Социальные функции семьи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/>
              <a:t> 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репродуктивная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биологическое воспроизводство населения в общественном плане, удовлетворение потребности в детях в личностном плане;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социализация молодого поколения, поддержание культурного воспроизводства общества;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хозяйственно-бытовая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поддержание физического здоровья членов общества, уход за детьми и престарелыми членами семьи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экономическая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поддержка несовершеннолетних и нетрудоспособных членов семьи;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75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1093</TotalTime>
  <Words>1296</Words>
  <Application>Microsoft Office PowerPoint</Application>
  <PresentationFormat>Экран (4:3)</PresentationFormat>
  <Paragraphs>126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</cp:revision>
  <dcterms:created xsi:type="dcterms:W3CDTF">2023-01-20T09:20:24Z</dcterms:created>
  <dcterms:modified xsi:type="dcterms:W3CDTF">2023-01-25T04:21:09Z</dcterms:modified>
</cp:coreProperties>
</file>