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2" r:id="rId2"/>
    <p:sldId id="256" r:id="rId3"/>
    <p:sldId id="261" r:id="rId4"/>
    <p:sldId id="260" r:id="rId5"/>
    <p:sldId id="259" r:id="rId6"/>
    <p:sldId id="264" r:id="rId7"/>
    <p:sldId id="258" r:id="rId8"/>
    <p:sldId id="267" r:id="rId9"/>
    <p:sldId id="263" r:id="rId10"/>
    <p:sldId id="266" r:id="rId11"/>
    <p:sldId id="269" r:id="rId12"/>
    <p:sldId id="268" r:id="rId13"/>
    <p:sldId id="265" r:id="rId14"/>
    <p:sldId id="270" r:id="rId15"/>
    <p:sldId id="257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5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 descr="E:\Documents and Settings\Comp\Рабочий стол\МЕТОДИЧЕСКАЯ РАБОТА КОЛЛЕДЖА\МЕТОДИЧЕСКАЯ РАБОТА КОЛЛЕДЖА 2018-2019 УЧ. ГОД\рекламная и сувенирная продукция к 120-летию\эмб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4046" y="1238498"/>
            <a:ext cx="857256" cy="843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857500" y="407542"/>
            <a:ext cx="64813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ГПОУ ТО «СХКБ им. И.А.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Стебута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52355" y="1775764"/>
            <a:ext cx="7543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Научно-практическая конференция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15845" y="2596239"/>
            <a:ext cx="928040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Лучшие практики наставничества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95055" y="3584864"/>
            <a:ext cx="94661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Тема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«Исторические этапы  развития наставничества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»</a:t>
            </a:r>
            <a:endParaRPr lang="ru-RU" sz="2800" b="1" dirty="0">
              <a:solidFill>
                <a:srgbClr val="000000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60473" y="4662082"/>
            <a:ext cx="58812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b="1" dirty="0" err="1" smtClean="0">
                <a:ln w="0"/>
                <a:latin typeface="Times New Roman" pitchFamily="18" charset="0"/>
                <a:cs typeface="Times New Roman" pitchFamily="18" charset="0"/>
              </a:rPr>
              <a:t>Барсукова</a:t>
            </a:r>
            <a:r>
              <a:rPr lang="ru-RU" b="1" dirty="0" smtClean="0">
                <a:ln w="0"/>
                <a:latin typeface="Times New Roman" pitchFamily="18" charset="0"/>
                <a:cs typeface="Times New Roman" pitchFamily="18" charset="0"/>
              </a:rPr>
              <a:t> Т.А.,  </a:t>
            </a:r>
            <a:endParaRPr lang="ru-RU" b="1" dirty="0">
              <a:ln w="0"/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r>
              <a:rPr lang="ru-RU" b="1" dirty="0">
                <a:ln w="0"/>
                <a:latin typeface="Times New Roman" pitchFamily="18" charset="0"/>
                <a:cs typeface="Times New Roman" pitchFamily="18" charset="0"/>
              </a:rPr>
              <a:t>преподаватель,</a:t>
            </a:r>
          </a:p>
          <a:p>
            <a:pPr algn="r">
              <a:defRPr/>
            </a:pPr>
            <a:r>
              <a:rPr lang="ru-RU" b="1" dirty="0">
                <a:ln w="0"/>
                <a:latin typeface="Times New Roman" pitchFamily="18" charset="0"/>
                <a:cs typeface="Times New Roman" pitchFamily="18" charset="0"/>
              </a:rPr>
              <a:t>ГПОУ ТО «СХКБ им. И.А. </a:t>
            </a:r>
            <a:r>
              <a:rPr lang="ru-RU" b="1" dirty="0" err="1">
                <a:ln w="0"/>
                <a:latin typeface="Times New Roman" pitchFamily="18" charset="0"/>
                <a:cs typeface="Times New Roman" pitchFamily="18" charset="0"/>
              </a:rPr>
              <a:t>Стебута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95055" y="5691157"/>
            <a:ext cx="7148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г. Богородицк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2023</a:t>
            </a:r>
            <a:endParaRPr lang="fr-CA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6101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6418" y="332509"/>
            <a:ext cx="112949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Необходимые </a:t>
            </a:r>
            <a:r>
              <a:rPr lang="ru-RU" sz="3200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условия для эффективного наставничества. </a:t>
            </a:r>
            <a:endParaRPr lang="ru-RU" sz="3200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07124" y="1917578"/>
            <a:ext cx="8188036" cy="439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585"/>
              </a:lnSpc>
              <a:spcBef>
                <a:spcPts val="5"/>
              </a:spcBef>
              <a:buSzPts val="1400"/>
              <a:tabLst>
                <a:tab pos="979170" algn="l"/>
              </a:tabLst>
            </a:pPr>
            <a:endParaRPr lang="ru-RU" b="1" dirty="0" smtClean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ts val="1585"/>
              </a:lnSpc>
              <a:spcBef>
                <a:spcPts val="5"/>
              </a:spcBef>
              <a:buSzPts val="1400"/>
              <a:tabLst>
                <a:tab pos="979170" algn="l"/>
              </a:tabLst>
            </a:pPr>
            <a:endParaRPr lang="ru-RU" b="1" dirty="0" smtClean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69215" lvl="0">
              <a:lnSpc>
                <a:spcPct val="115000"/>
              </a:lnSpc>
              <a:spcBef>
                <a:spcPts val="240"/>
              </a:spcBef>
              <a:buSzPts val="1400"/>
              <a:tabLst>
                <a:tab pos="979170" algn="l"/>
                <a:tab pos="2712085" algn="l"/>
                <a:tab pos="4328160" algn="l"/>
                <a:tab pos="4728845" algn="l"/>
              </a:tabLst>
            </a:pPr>
            <a:r>
              <a:rPr lang="ru-RU" b="1" dirty="0" smtClean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методологическое</a:t>
            </a: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	информационное	и	технологическое обеспечение этого </a:t>
            </a:r>
            <a:r>
              <a:rPr lang="ru-RU" b="1" dirty="0" smtClean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процесса</a:t>
            </a:r>
          </a:p>
          <a:p>
            <a:pPr marR="69215" lvl="0">
              <a:lnSpc>
                <a:spcPct val="115000"/>
              </a:lnSpc>
              <a:spcBef>
                <a:spcPts val="240"/>
              </a:spcBef>
              <a:buSzPts val="1400"/>
              <a:tabLst>
                <a:tab pos="979170" algn="l"/>
                <a:tab pos="2712085" algn="l"/>
                <a:tab pos="4328160" algn="l"/>
                <a:tab pos="4728845" algn="l"/>
              </a:tabLst>
            </a:pPr>
            <a:endParaRPr lang="ru-RU" sz="1400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Bef>
                <a:spcPts val="5"/>
              </a:spcBef>
              <a:buSzPts val="1400"/>
              <a:tabLst>
                <a:tab pos="979170" algn="l"/>
              </a:tabLst>
            </a:pPr>
            <a:r>
              <a:rPr lang="ru-RU" b="1" dirty="0" smtClean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взаимную </a:t>
            </a: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заинтересованность </a:t>
            </a:r>
            <a:r>
              <a:rPr lang="ru-RU" b="1" dirty="0" smtClean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сторон</a:t>
            </a:r>
          </a:p>
          <a:p>
            <a:pPr lvl="0">
              <a:spcBef>
                <a:spcPts val="5"/>
              </a:spcBef>
              <a:buSzPts val="1400"/>
              <a:tabLst>
                <a:tab pos="979170" algn="l"/>
              </a:tabLst>
            </a:pPr>
            <a:endParaRPr lang="ru-RU" sz="1400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Bef>
                <a:spcPts val="5"/>
              </a:spcBef>
              <a:buSzPts val="1400"/>
              <a:tabLst>
                <a:tab pos="979170" algn="l"/>
              </a:tabLst>
            </a:pPr>
            <a:endParaRPr lang="ru-RU" sz="1400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Bef>
                <a:spcPts val="240"/>
              </a:spcBef>
              <a:buSzPts val="1400"/>
              <a:tabLst>
                <a:tab pos="979170" algn="l"/>
              </a:tabLst>
            </a:pP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административный контроль за процессом </a:t>
            </a:r>
            <a:r>
              <a:rPr lang="ru-RU" b="1" dirty="0" smtClean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наставничества</a:t>
            </a:r>
          </a:p>
          <a:p>
            <a:pPr lvl="0">
              <a:spcBef>
                <a:spcPts val="240"/>
              </a:spcBef>
              <a:buSzPts val="1400"/>
              <a:tabLst>
                <a:tab pos="979170" algn="l"/>
              </a:tabLst>
            </a:pPr>
            <a:endParaRPr lang="ru-RU" sz="1400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Bef>
                <a:spcPts val="240"/>
              </a:spcBef>
              <a:buSzPts val="1400"/>
              <a:tabLst>
                <a:tab pos="979170" algn="l"/>
              </a:tabLst>
            </a:pPr>
            <a:endParaRPr lang="ru-RU" sz="1400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Bef>
                <a:spcPts val="235"/>
              </a:spcBef>
              <a:buSzPts val="1400"/>
              <a:tabLst>
                <a:tab pos="979170" algn="l"/>
              </a:tabLst>
            </a:pP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наличие методики оценки </a:t>
            </a:r>
            <a:r>
              <a:rPr lang="ru-RU" b="1" dirty="0" smtClean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результатов</a:t>
            </a:r>
          </a:p>
          <a:p>
            <a:pPr lvl="0">
              <a:spcBef>
                <a:spcPts val="235"/>
              </a:spcBef>
              <a:buSzPts val="1400"/>
              <a:tabLst>
                <a:tab pos="979170" algn="l"/>
              </a:tabLst>
            </a:pPr>
            <a:endParaRPr lang="ru-RU" sz="1400" b="1" dirty="0" smtClean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Bef>
                <a:spcPts val="235"/>
              </a:spcBef>
              <a:buSzPts val="1400"/>
              <a:tabLst>
                <a:tab pos="979170" algn="l"/>
              </a:tabLst>
            </a:pPr>
            <a:endParaRPr lang="ru-RU" sz="1400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71120" lvl="0">
              <a:lnSpc>
                <a:spcPct val="115000"/>
              </a:lnSpc>
              <a:spcBef>
                <a:spcPts val="255"/>
              </a:spcBef>
              <a:buSzPts val="1400"/>
              <a:tabLst>
                <a:tab pos="979170" algn="l"/>
              </a:tabLst>
            </a:pP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обоснованные требования к процессу наставничества, к личности наставника.</a:t>
            </a:r>
            <a:endParaRPr lang="ru-RU" sz="1400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775658" y="940728"/>
            <a:ext cx="450969" cy="6075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384333" y="1853613"/>
            <a:ext cx="464061" cy="6198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61309" y="1548246"/>
            <a:ext cx="6278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постановку реальных задач и путей их достижения</a:t>
            </a: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3843377" y="2832243"/>
            <a:ext cx="457199" cy="5403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3144277" y="3560056"/>
            <a:ext cx="484632" cy="4755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2507320" y="4390824"/>
            <a:ext cx="484632" cy="4675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1839192" y="5153334"/>
            <a:ext cx="487176" cy="4681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Смайлик с ручк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082" y="3372570"/>
            <a:ext cx="3895331" cy="330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043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2483" y="160339"/>
            <a:ext cx="6951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Наставничество </a:t>
            </a:r>
            <a:r>
              <a:rPr lang="ru-RU" sz="2000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можно определить, как способ передачи знаний, навыков и установок от более опытного человека - менее опытному.</a:t>
            </a:r>
            <a:endParaRPr lang="ru-RU" sz="2000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738" y="1259129"/>
            <a:ext cx="4239337" cy="2565343"/>
          </a:xfrm>
          <a:prstGeom prst="rect">
            <a:avLst/>
          </a:prstGeom>
        </p:spPr>
      </p:pic>
      <p:sp>
        <p:nvSpPr>
          <p:cNvPr id="3" name="AutoShape 2" descr="https://cont.ws/uploads/pic/2022/2/5%20%2830%2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-217" r="-1" b="17158"/>
          <a:stretch/>
        </p:blipFill>
        <p:spPr>
          <a:xfrm>
            <a:off x="654739" y="4063721"/>
            <a:ext cx="4239337" cy="2611977"/>
          </a:xfrm>
          <a:prstGeom prst="rect">
            <a:avLst/>
          </a:prstGeom>
        </p:spPr>
      </p:pic>
      <p:pic>
        <p:nvPicPr>
          <p:cNvPr id="1028" name="Picture 4" descr="эмнп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720" y="937012"/>
            <a:ext cx="4447492" cy="264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ont.ws/uploads/pic/2020/12/DUS08ZNXcAIRGMQ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741" y="3824472"/>
            <a:ext cx="5569450" cy="292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372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692" y="3875809"/>
            <a:ext cx="54656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Наравне с наставничеством, возрождается и сетевое взаимодействие. </a:t>
            </a: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сетевом взаимодействии происходит не просто сотрудничество, обмен различными материалами и инновационными разработками, а идет процесс работы образовательных учреждений над совместными проектами, разработка и реализация совместных программ.</a:t>
            </a:r>
          </a:p>
          <a:p>
            <a:endParaRPr lang="ru-RU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6" name="Picture 2" descr="https://cdnstatic.rg.ru/uploads/images/179/39/73/1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92" y="135082"/>
            <a:ext cx="5101937" cy="340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90309" y="135082"/>
            <a:ext cx="6120245" cy="232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Учителю XXI века необходимо обладать следующими качествами:</a:t>
            </a:r>
            <a:endParaRPr lang="ru-RU" sz="1400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07415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ymbol" panose="05050102010706020507" pitchFamily="18" charset="2"/>
                <a:ea typeface="Times New Roman" panose="02020603050405020304" pitchFamily="18" charset="0"/>
                <a:cs typeface="Arial" panose="020B0604020202020204" pitchFamily="34" charset="0"/>
              </a:rPr>
              <a:t>·</a:t>
            </a:r>
            <a:r>
              <a:rPr lang="ru-RU" sz="800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       </a:t>
            </a: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работа в команде;</a:t>
            </a:r>
            <a:endParaRPr lang="ru-RU" sz="1400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07415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ymbol" panose="05050102010706020507" pitchFamily="18" charset="2"/>
                <a:ea typeface="Times New Roman" panose="02020603050405020304" pitchFamily="18" charset="0"/>
                <a:cs typeface="Arial" panose="020B0604020202020204" pitchFamily="34" charset="0"/>
              </a:rPr>
              <a:t>·</a:t>
            </a:r>
            <a:r>
              <a:rPr lang="ru-RU" sz="800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       </a:t>
            </a: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использование ИКТ (информационно - коммуникационные технологии);</a:t>
            </a:r>
            <a:endParaRPr lang="ru-RU" sz="1400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07415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ymbol" panose="05050102010706020507" pitchFamily="18" charset="2"/>
                <a:ea typeface="Times New Roman" panose="02020603050405020304" pitchFamily="18" charset="0"/>
                <a:cs typeface="Arial" panose="020B0604020202020204" pitchFamily="34" charset="0"/>
              </a:rPr>
              <a:t>·</a:t>
            </a:r>
            <a:r>
              <a:rPr lang="ru-RU" sz="800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       </a:t>
            </a: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новые формы оценивания</a:t>
            </a:r>
            <a:endParaRPr lang="ru-RU" sz="1400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07415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ymbol" panose="05050102010706020507" pitchFamily="18" charset="2"/>
                <a:ea typeface="Times New Roman" panose="02020603050405020304" pitchFamily="18" charset="0"/>
                <a:cs typeface="Arial" panose="020B0604020202020204" pitchFamily="34" charset="0"/>
              </a:rPr>
              <a:t>·</a:t>
            </a:r>
            <a:r>
              <a:rPr lang="ru-RU" sz="800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       </a:t>
            </a: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наставничество, как форма сотрудничества.</a:t>
            </a:r>
            <a:endParaRPr lang="ru-RU" sz="1400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0" name="Picture 2" descr="https://proprikol.ru/wp-content/uploads/2021/09/kartinki-uchitel-u-doski-23-1024x576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429" y="3043068"/>
            <a:ext cx="5924953" cy="358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570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1927" y="145474"/>
            <a:ext cx="6858000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Приходят молодые преподаватели, и им необходима помощь более знающего, зрелого и умудрённого жизненным опытом учителя – наставника.</a:t>
            </a:r>
            <a:endParaRPr lang="ru-RU" sz="1400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3144" y="2867891"/>
            <a:ext cx="5578481" cy="3813464"/>
          </a:xfrm>
          <a:prstGeom prst="rect">
            <a:avLst/>
          </a:prstGeom>
        </p:spPr>
      </p:pic>
      <p:pic>
        <p:nvPicPr>
          <p:cNvPr id="3074" name="Picture 2" descr="https://shareslide.ru/img/thumbs/a57e56898dfa7388b2dc5ff5f4d23f21-800x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" t="3011" r="3370" b="3881"/>
          <a:stretch/>
        </p:blipFill>
        <p:spPr bwMode="auto">
          <a:xfrm>
            <a:off x="90601" y="1193453"/>
            <a:ext cx="6372543" cy="465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007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ервокурсники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125610"/>
            <a:ext cx="4644736" cy="249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48645" y="155865"/>
            <a:ext cx="7443355" cy="1331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Техникум – это вечно живой механизм с многовековыми традициями  и методиками. И, как бы ни говорили о механическом учителе – роботе, вряд ли они будут в современном учебном заведении. Живого преподавателя не заменит никто! Учитель – это ключевая фигура в системе образования и каким он будет, какой будет сама система образования, во многом зависит от мудрого учителя – наставника.</a:t>
            </a:r>
          </a:p>
        </p:txBody>
      </p:sp>
      <p:pic>
        <p:nvPicPr>
          <p:cNvPr id="4102" name="Picture 6" descr="Делаем шпаргалки как можем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508" y="1414215"/>
            <a:ext cx="2885008" cy="2675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demotivation.ru/wp-content/uploads/2020/04/1533377516_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3136" y="3812408"/>
            <a:ext cx="2828864" cy="304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demotivation.ru/wp-content/uploads/2020/04/1515047779_107941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182" y="7154048"/>
            <a:ext cx="2440730" cy="2062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demotivation.ru/wp-content/uploads/2020/04/d585f8d21ec495531858b43e06fdde1f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7" t="5492" r="5462" b="-1"/>
          <a:stretch/>
        </p:blipFill>
        <p:spPr bwMode="auto">
          <a:xfrm>
            <a:off x="103909" y="2826328"/>
            <a:ext cx="4218710" cy="388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demotivation.ru/wp-content/uploads/2020/04/1515047779_107941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584" y="3958224"/>
            <a:ext cx="3350439" cy="2753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s://pic.rutubelist.ru/video/63/15/6315b0bcda56bc228ac3677dbc3ac43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772" y="1507600"/>
            <a:ext cx="4371763" cy="2459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582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9155" y="1246909"/>
            <a:ext cx="11315700" cy="1069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4770" marR="65405" indent="467360" algn="just">
              <a:lnSpc>
                <a:spcPct val="115000"/>
              </a:lnSpc>
              <a:spcBef>
                <a:spcPts val="10"/>
              </a:spcBef>
              <a:spcAft>
                <a:spcPts val="0"/>
              </a:spcAft>
            </a:pPr>
            <a:r>
              <a:rPr lang="ru-RU" sz="6000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Спасибо за внимание !!!!!!!</a:t>
            </a:r>
          </a:p>
        </p:txBody>
      </p:sp>
      <p:pic>
        <p:nvPicPr>
          <p:cNvPr id="5122" name="Picture 2" descr="https://img4.teletype.in/files/36/12/36121010-9318-433a-94c9-9abbd4ea3e2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836" y="2399112"/>
            <a:ext cx="7886700" cy="414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453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3519"/>
            <a:ext cx="59747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История возникновения наставничества уходит корнями в далекое прошлое – древние люди в целях выживания столкнулись с необходимостью сохранения и передачи накопленного интеллектуального богатства своим сородичам и будущим поколениям</a:t>
            </a:r>
            <a:endParaRPr lang="ru-RU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6" name="Picture 2" descr="https://papik.pro/en/uploads/posts/2022-07/1658141607_27-papik-pro-p-hospital-drawing-the-life-of-people-in-pri-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3" y="2379518"/>
            <a:ext cx="5747187" cy="3855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flipH="1">
            <a:off x="5974773" y="197427"/>
            <a:ext cx="59435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Мифы Древней Греции содержат информацию о друге великого Одиссея по имени Ментор, которому Одиссей поручил заботу о своем доме, хозяйстве, а также наставничество в жизнедеятельности и воспитание своего сына </a:t>
            </a:r>
            <a:r>
              <a:rPr lang="ru-RU" b="1" dirty="0" err="1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Телемаха</a:t>
            </a:r>
            <a:endParaRPr lang="ru-RU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8" name="Picture 4" descr="https://media.psycho.ru/images/library/1186/1186_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633" y="1778663"/>
            <a:ext cx="5787737" cy="4340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599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4727" y="160339"/>
            <a:ext cx="7689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Великий философ Сократ «главной задачей наставника видел пробуждение мощных душевных сил ученика». </a:t>
            </a:r>
            <a:endParaRPr lang="ru-RU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" y="806670"/>
            <a:ext cx="6234285" cy="35171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569420" y="2001625"/>
            <a:ext cx="56116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Платон, ученик Сократа, развивая линию своего учителя и наставника, отмечал в своих трудах, «что воспитание нужно начинать с раннего возраста, так как оно должно обеспечить постепенное восхождение ребенка к миру идей. </a:t>
            </a:r>
            <a:endParaRPr lang="ru-RU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AutoShape 4" descr="http://kartinkin.net/uploads/posts/2021-07/1626235326_31-kartinkin-com-p-pifagor-art-art-krasivo-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0" y="3605645"/>
            <a:ext cx="5808518" cy="305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2000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5245" y="4613564"/>
            <a:ext cx="115027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 русском литературном и разговорном языке слово «наставник» стало употребляться с середины XVII века в значении «учитель, воспитатель». В начале XIX века в учебных заведениях Российской Империи была введена должность наставника. Его основной обязанностью было не только наблюдение за учениками, но и воспитание преданного самодержавно-монархическому строю молодого поколения. </a:t>
            </a:r>
            <a:endParaRPr lang="ru-RU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074" name="Picture 2" descr="https://intelife.ru/images/bagallery/rus19/city/urban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1" y="295393"/>
            <a:ext cx="5507182" cy="3916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d9c81ad3-85af-4ff6-8378-6038ea045e1b.akamaized.net/2021/08/forma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613" y="341238"/>
            <a:ext cx="5682318" cy="3825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347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7700" y="23452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К. Д. Ушинский. </a:t>
            </a:r>
            <a:r>
              <a:rPr lang="ru-RU" b="1" dirty="0" smtClean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считал</a:t>
            </a: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что нельзя быть убежденным, что профессиональный опыт с лихвой компенсирует полное отсутствие теоретической подготовки. </a:t>
            </a:r>
            <a:endParaRPr lang="ru-RU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098" name="Picture 2" descr="https://fsd.multiurok.ru/html/2021/12/26/s_61c89f4edc707/phpETbhvx_Ushinskij_html_e42de5cda699a7a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81" y="1465119"/>
            <a:ext cx="5833023" cy="495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99564" y="234526"/>
            <a:ext cx="51954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второй половине XIX века в Российской империи оформился институт классного (гимназического) наставничества, который был закреплен законодательно. Круг лиц, занимавшихся воспитанием гимназистов, таких как воспитатель, классный наставник, помощник классного наставника, надзиратель, был обозначен в документах. Их цели и содержание деятельности также были подробно перечислены.</a:t>
            </a:r>
            <a:endParaRPr lang="ru-RU" sz="1600" dirty="0"/>
          </a:p>
        </p:txBody>
      </p:sp>
      <p:pic>
        <p:nvPicPr>
          <p:cNvPr id="4100" name="Picture 4" descr="https://spbarchives.ru/documents/10157/2643419/9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4064" y="2369365"/>
            <a:ext cx="3075708" cy="434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2219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3064" y="3542529"/>
            <a:ext cx="26912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Практики наставничества получили широкое распространение в социальной работе с детьми с начала XX века (опыт Соединенных Штатов Америки).</a:t>
            </a:r>
            <a:endParaRPr lang="ru-RU" b="1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81156" y="280556"/>
            <a:ext cx="35277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 Советском Союзе институт наставничества получил распространение в начале 30-х годов ХХ века. Воспитание молодого поколения «новых граждан» стало одной из главных задач государственной образовательной политики.</a:t>
            </a:r>
            <a:endParaRPr lang="ru-RU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22" name="Picture 2" descr="https://econet.ru/uploads/pictures/88932/original_retro_us_kids_0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29" y="136298"/>
            <a:ext cx="4769428" cy="333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lh5.googleusercontent.com/F2fUPlZ7WxsLdFlpSIPE7OHVAPD4S3KFsQ1-JeoRIjWxiWhLsY_ZtSKM4-CIo2dvm9CfvLmt8mLb24REYKCSC86Akx6_qVraDQSrqnPN4vqhxQxv2gvf5h7HA7-sh6H9g4lYa6OP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" r="47212"/>
          <a:stretch/>
        </p:blipFill>
        <p:spPr bwMode="auto">
          <a:xfrm>
            <a:off x="9029701" y="136298"/>
            <a:ext cx="3049732" cy="404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pp.userapi.com/vKgc8p36IBQ4wJf50if_Ior29I-_FLcD8kUbvA/KWTjXEQiFP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368" y="3470563"/>
            <a:ext cx="4603290" cy="3315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6982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9909" y="529936"/>
            <a:ext cx="675409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Институт наставничества приобрел характер массового движения в СССР с 50-х годов ХХ века. </a:t>
            </a:r>
            <a:r>
              <a:rPr lang="ru-RU" dirty="0" smtClean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онятие </a:t>
            </a:r>
            <a:r>
              <a:rPr lang="ru-RU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«наставничество» приобрело свое современное значение в середине 60-х годов XX века и рассматривалось как действенная форма воспитания и профессиональной подготовки молодежи.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43" y="2304976"/>
            <a:ext cx="5715597" cy="3479136"/>
          </a:xfrm>
          <a:prstGeom prst="rect">
            <a:avLst/>
          </a:prstGeom>
        </p:spPr>
      </p:pic>
      <p:pic>
        <p:nvPicPr>
          <p:cNvPr id="6150" name="Picture 6" descr="https://papik.pro/uploads/posts/2022-02/1645981047_41-papik-pro-p-plakati-sssr-obrazovanie-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559" y="2304976"/>
            <a:ext cx="5866429" cy="423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3537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cf.ppt-online.org/files/slide/6/6734ZsKmFI9HUolBryRpJdhYMLbveAXOTDE2xu/slide-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7" t="51408" r="22155" b="1352"/>
          <a:stretch/>
        </p:blipFill>
        <p:spPr bwMode="auto">
          <a:xfrm>
            <a:off x="7471064" y="1290292"/>
            <a:ext cx="4343401" cy="2876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9383" y="72737"/>
            <a:ext cx="116378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Тьютор</a:t>
            </a: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(от англ. </a:t>
            </a:r>
            <a:r>
              <a:rPr lang="ru-RU" b="1" dirty="0" err="1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tutor</a:t>
            </a: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) означает «домашний учитель, репетитор, (школьный) наставник, опекун». </a:t>
            </a:r>
            <a:r>
              <a:rPr lang="ru-RU" b="1" dirty="0" err="1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Тьюторство</a:t>
            </a: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как одна из форм наставничества возникло в первых британских университетах – Оксфорде (XII в.) и Кембридже (XIII в.), главной задачей которых была подготовка духовенства, являвшегося в Европе в то время практически единственным грамотным сословием, имевшим отношение к процессу формирования общественной культуры</a:t>
            </a:r>
            <a:endParaRPr lang="ru-RU" b="1" dirty="0">
              <a:ln w="0">
                <a:solidFill>
                  <a:schemeClr val="tx1"/>
                </a:solidFill>
              </a:ln>
            </a:endParaRPr>
          </a:p>
        </p:txBody>
      </p:sp>
      <p:pic>
        <p:nvPicPr>
          <p:cNvPr id="7174" name="Picture 6" descr="https://theboardingschools.ru/wp-content/uploads/2019/11/kak-postupit-v-kembrid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" y="1290292"/>
            <a:ext cx="4281415" cy="2586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i.pinimg.com/originals/ee/d5/1e/eed51e804c86a5fa8999473f1b3b576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271" y="3748127"/>
            <a:ext cx="4966315" cy="298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5773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562" y="176645"/>
            <a:ext cx="4797968" cy="31172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4236" y="3470563"/>
            <a:ext cx="10692246" cy="232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8580" lvl="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  <a:buSzPts val="1400"/>
              <a:tabLst>
                <a:tab pos="979170" algn="l"/>
              </a:tabLst>
            </a:pP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Целью наставнической деятельности в системе образования выступает непосредственное воздействие на формирующуюся личность, направленное на ее образование, активную социализацию, продуктивное развитие, социальную адаптацию путем передачи опыта от наставника к наставляемому;</a:t>
            </a:r>
          </a:p>
          <a:p>
            <a:pPr marR="67945" lvl="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  <a:buSzPts val="1400"/>
              <a:tabLst>
                <a:tab pos="979170" algn="l"/>
              </a:tabLst>
            </a:pPr>
            <a:r>
              <a:rPr lang="ru-RU" b="1" dirty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Объектом наставничества является сам процесс передачи опыта, а субъектами - наставники, представители структур, которые организуют наставническую деятельность, и контролирующих организаций, сами наставляемые.</a:t>
            </a:r>
          </a:p>
        </p:txBody>
      </p:sp>
    </p:spTree>
    <p:extLst>
      <p:ext uri="{BB962C8B-B14F-4D97-AF65-F5344CB8AC3E}">
        <p14:creationId xmlns:p14="http://schemas.microsoft.com/office/powerpoint/2010/main" val="21637890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Контур</Template>
  <TotalTime>184</TotalTime>
  <Words>627</Words>
  <Application>Microsoft Office PowerPoint</Application>
  <PresentationFormat>Широкоэкранный</PresentationFormat>
  <Paragraphs>48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Symbol</vt:lpstr>
      <vt:lpstr>Times New Roman</vt:lpstr>
      <vt:lpstr>Trebuchet MS</vt:lpstr>
      <vt:lpstr>Tw Cen MT</vt:lpstr>
      <vt:lpstr>Контур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2023-01-12T12:39:44Z</dcterms:created>
  <dcterms:modified xsi:type="dcterms:W3CDTF">2023-01-25T17:11:05Z</dcterms:modified>
</cp:coreProperties>
</file>