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23"/>
  </p:notesMasterIdLst>
  <p:sldIdLst>
    <p:sldId id="282" r:id="rId3"/>
    <p:sldId id="268" r:id="rId4"/>
    <p:sldId id="269" r:id="rId5"/>
    <p:sldId id="272" r:id="rId6"/>
    <p:sldId id="273" r:id="rId7"/>
    <p:sldId id="271" r:id="rId8"/>
    <p:sldId id="270" r:id="rId9"/>
    <p:sldId id="283" r:id="rId10"/>
    <p:sldId id="284" r:id="rId11"/>
    <p:sldId id="285" r:id="rId12"/>
    <p:sldId id="257" r:id="rId13"/>
    <p:sldId id="286" r:id="rId14"/>
    <p:sldId id="275" r:id="rId15"/>
    <p:sldId id="277" r:id="rId16"/>
    <p:sldId id="278" r:id="rId17"/>
    <p:sldId id="287" r:id="rId18"/>
    <p:sldId id="274" r:id="rId19"/>
    <p:sldId id="276" r:id="rId20"/>
    <p:sldId id="279" r:id="rId21"/>
    <p:sldId id="267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48833" autoAdjust="0"/>
  </p:normalViewPr>
  <p:slideViewPr>
    <p:cSldViewPr>
      <p:cViewPr varScale="1">
        <p:scale>
          <a:sx n="88" d="100"/>
          <a:sy n="88" d="100"/>
        </p:scale>
        <p:origin x="-3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Office_Excel1.xlsx"/><Relationship Id="rId1" Type="http://schemas.openxmlformats.org/officeDocument/2006/relationships/themeOverride" Target="../theme/themeOverride1.xml"/><Relationship Id="rId5" Type="http://schemas.microsoft.com/office/2011/relationships/chartStyle" Target="style1.xml"/><Relationship Id="rId4" Type="http://schemas.microsoft.com/office/2011/relationships/chartColorStyle" Target="colors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_____Microsoft_Office_Excel2.xlsx"/><Relationship Id="rId1" Type="http://schemas.openxmlformats.org/officeDocument/2006/relationships/themeOverride" Target="../theme/themeOverride2.xml"/><Relationship Id="rId5" Type="http://schemas.microsoft.com/office/2011/relationships/chartStyle" Target="style2.xml"/><Relationship Id="rId4" Type="http://schemas.microsoft.com/office/2011/relationships/chartColorStyle" Target="colors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openxmlformats.org/officeDocument/2006/relationships/package" Target="../embeddings/_____Microsoft_Office_Excel3.xlsx"/><Relationship Id="rId1" Type="http://schemas.openxmlformats.org/officeDocument/2006/relationships/themeOverride" Target="../theme/themeOverride3.xml"/><Relationship Id="rId4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openxmlformats.org/officeDocument/2006/relationships/package" Target="../embeddings/_____Microsoft_Office_Excel4.xlsx"/><Relationship Id="rId1" Type="http://schemas.openxmlformats.org/officeDocument/2006/relationships/themeOverride" Target="../theme/themeOverride4.xml"/><Relationship Id="rId4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Процентное</a:t>
            </a:r>
            <a:r>
              <a:rPr lang="ru-RU" baseline="0"/>
              <a:t> отношение читателей</a:t>
            </a:r>
            <a:endParaRPr lang="ru-RU"/>
          </a:p>
        </c:rich>
      </c:tx>
      <c:layout/>
      <c:spPr>
        <a:noFill/>
        <a:ln>
          <a:noFill/>
        </a:ln>
        <a:effectLst/>
      </c:spPr>
    </c:title>
    <c:view3D>
      <c:rotX val="30"/>
      <c:perspective val="30"/>
    </c:view3D>
    <c:floor>
      <c:spPr>
        <a:noFill/>
        <a:ln w="9525" cap="flat" cmpd="sng" algn="ctr">
          <a:solidFill>
            <a:schemeClr val="tx1">
              <a:tint val="75000"/>
              <a:shade val="95000"/>
              <a:satMod val="105000"/>
            </a:schemeClr>
          </a:solidFill>
          <a:prstDash val="solid"/>
          <a:round/>
        </a:ln>
        <a:effectLst/>
        <a:sp3d contourW="9525">
          <a:contourClr>
            <a:schemeClr val="tx1">
              <a:tint val="75000"/>
              <a:shade val="95000"/>
              <a:satMod val="105000"/>
            </a:schemeClr>
          </a:contourClr>
        </a:sp3d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10185185185185186"/>
          <c:w val="0.86095975503062139"/>
          <c:h val="0.89814814814814836"/>
        </c:manualLayout>
      </c:layout>
      <c:pie3DChart>
        <c:varyColors val="1"/>
        <c:ser>
          <c:idx val="0"/>
          <c:order val="0"/>
          <c:dPt>
            <c:idx val="0"/>
            <c:spPr>
              <a:solidFill>
                <a:schemeClr val="accent6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CC8-4677-9603-342AE2B4F413}"/>
              </c:ext>
            </c:extLst>
          </c:dPt>
          <c:dPt>
            <c:idx val="1"/>
            <c:spPr>
              <a:solidFill>
                <a:schemeClr val="accent5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CC8-4677-9603-342AE2B4F413}"/>
              </c:ext>
            </c:extLst>
          </c:dPt>
          <c:dPt>
            <c:idx val="2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CC8-4677-9603-342AE2B4F41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val>
            <c:numRef>
              <c:f>Лист1!$E$9:$E$11</c:f>
              <c:numCache>
                <c:formatCode>General</c:formatCode>
                <c:ptCount val="3"/>
                <c:pt idx="0">
                  <c:v>21</c:v>
                </c:pt>
                <c:pt idx="1">
                  <c:v>59</c:v>
                </c:pt>
                <c:pt idx="2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7CC8-4677-9603-342AE2B4F413}"/>
            </c:ext>
          </c:extLst>
        </c:ser>
        <c:dLbls>
          <c:showVal val="1"/>
        </c:dLbls>
      </c:pie3DChart>
      <c:spPr>
        <a:noFill/>
        <a:ln>
          <a:noFill/>
        </a:ln>
        <a:effectLst/>
      </c:spPr>
    </c:plotArea>
    <c:legend>
      <c:legendPos val="r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 w="9525" cap="flat" cmpd="sng" algn="ctr">
      <a:noFill/>
      <a:prstDash val="solid"/>
    </a:ln>
    <a:effectLst/>
  </c:spPr>
  <c:txPr>
    <a:bodyPr/>
    <a:lstStyle/>
    <a:p>
      <a:pPr>
        <a:defRPr/>
      </a:pPr>
      <a:endParaRPr lang="ru-RU"/>
    </a:p>
  </c:txPr>
  <c:externalData r:id="rId2"/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/>
              <a:t>Предпочтения посетителей библиотеки (%)</a:t>
            </a:r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Лист1!$E$14</c:f>
              <c:numCache>
                <c:formatCode>General</c:formatCode>
                <c:ptCount val="1"/>
                <c:pt idx="0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A36-472E-A9B5-A8963B1F819D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Лист1!$E$15</c:f>
              <c:numCache>
                <c:formatCode>General</c:formatCode>
                <c:ptCount val="1"/>
                <c:pt idx="0">
                  <c:v>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A36-472E-A9B5-A8963B1F819D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Лист1!$E$16</c:f>
              <c:numCache>
                <c:formatCode>General</c:formatCode>
                <c:ptCount val="1"/>
                <c:pt idx="0">
                  <c:v>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A36-472E-A9B5-A8963B1F819D}"/>
            </c:ext>
          </c:extLst>
        </c:ser>
        <c:dLbls>
          <c:showVal val="1"/>
        </c:dLbls>
        <c:gapWidth val="219"/>
        <c:overlap val="-27"/>
        <c:axId val="81148928"/>
        <c:axId val="81167104"/>
      </c:barChart>
      <c:catAx>
        <c:axId val="81148928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81167104"/>
        <c:crosses val="autoZero"/>
        <c:auto val="1"/>
        <c:lblAlgn val="ctr"/>
        <c:lblOffset val="100"/>
      </c:catAx>
      <c:valAx>
        <c:axId val="8116710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1148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/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Профессиональная мотивация (чел., %)</a:t>
            </a:r>
          </a:p>
        </c:rich>
      </c:tx>
      <c:layout/>
      <c:spPr>
        <a:noFill/>
        <a:ln>
          <a:noFill/>
        </a:ln>
        <a:effectLst/>
      </c:spPr>
    </c:title>
    <c:plotArea>
      <c:layout/>
      <c:ofPieChart>
        <c:ofPieType val="pie"/>
        <c:varyColors val="1"/>
        <c:ser>
          <c:idx val="0"/>
          <c:order val="0"/>
          <c:dPt>
            <c:idx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0D0-43F8-A708-265BC6237400}"/>
              </c:ext>
            </c:extLst>
          </c:dPt>
          <c:dPt>
            <c:idx val="1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0D0-43F8-A708-265BC6237400}"/>
              </c:ext>
            </c:extLst>
          </c:dPt>
          <c:dPt>
            <c:idx val="2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0D0-43F8-A708-265BC6237400}"/>
              </c:ext>
            </c:extLst>
          </c:dPt>
          <c:dPt>
            <c:idx val="3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0D0-43F8-A708-265BC6237400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Val val="1"/>
            <c:showPercent val="1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val>
            <c:numRef>
              <c:f>Лист1!$D$19:$D$21</c:f>
              <c:numCache>
                <c:formatCode>General</c:formatCode>
                <c:ptCount val="3"/>
                <c:pt idx="0">
                  <c:v>10</c:v>
                </c:pt>
                <c:pt idx="1">
                  <c:v>25</c:v>
                </c:pt>
                <c:pt idx="2">
                  <c:v>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0D0-43F8-A708-265BC6237400}"/>
            </c:ext>
          </c:extLst>
        </c:ser>
        <c:dLbls>
          <c:showVal val="1"/>
        </c:dLbls>
        <c:gapWidth val="100"/>
        <c:secondPieSize val="75"/>
        <c:serLines>
          <c:spPr>
            <a:ln w="9525">
              <a:solidFill>
                <a:schemeClr val="dk1">
                  <a:lumMod val="50000"/>
                  <a:lumOff val="50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94850291456977598"/>
          <c:y val="0.47271601283769055"/>
          <c:w val="3.8363201961011423E-2"/>
          <c:h val="0.15651339466550346"/>
        </c:manualLayout>
      </c:layout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/>
              <a:t>Привлекательность библиотечных мероприятий для студентов (%)</a:t>
            </a:r>
          </a:p>
        </c:rich>
      </c:tx>
      <c:layout/>
      <c:spPr>
        <a:noFill/>
        <a:ln>
          <a:noFill/>
        </a:ln>
        <a:effectLst/>
      </c:spPr>
    </c:title>
    <c:plotArea>
      <c:layout/>
      <c:ofPieChart>
        <c:ofPieType val="bar"/>
        <c:varyColors val="1"/>
        <c:ser>
          <c:idx val="0"/>
          <c:order val="0"/>
          <c:dPt>
            <c:idx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891-4061-BD07-15C57DAEB5E9}"/>
              </c:ext>
            </c:extLst>
          </c:dPt>
          <c:dPt>
            <c:idx val="1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891-4061-BD07-15C57DAEB5E9}"/>
              </c:ext>
            </c:extLst>
          </c:dPt>
          <c:dPt>
            <c:idx val="2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891-4061-BD07-15C57DAEB5E9}"/>
              </c:ext>
            </c:extLst>
          </c:dPt>
          <c:dPt>
            <c:idx val="3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891-4061-BD07-15C57DAEB5E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val>
            <c:numRef>
              <c:f>Лист1!$E$24:$E$26</c:f>
              <c:numCache>
                <c:formatCode>General</c:formatCode>
                <c:ptCount val="3"/>
                <c:pt idx="0">
                  <c:v>20</c:v>
                </c:pt>
                <c:pt idx="1">
                  <c:v>67</c:v>
                </c:pt>
                <c:pt idx="2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891-4061-BD07-15C57DAEB5E9}"/>
            </c:ext>
          </c:extLst>
        </c:ser>
        <c:dLbls>
          <c:showVal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4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0.13187</cdr:x>
      <cdr:y>0.35802</cdr:y>
    </cdr:from>
    <cdr:to>
      <cdr:x>0.27141</cdr:x>
      <cdr:y>0.39506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64096" y="2088232"/>
          <a:ext cx="91440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0.12088</cdr:x>
      <cdr:y>0.35802</cdr:y>
    </cdr:from>
    <cdr:to>
      <cdr:x>0.26042</cdr:x>
      <cdr:y>0.5148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92088" y="208823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ЧИТАЮТ КАЖДЫЙ ДЕНЬ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0.45055</cdr:x>
      <cdr:y>0.39506</cdr:y>
    </cdr:from>
    <cdr:to>
      <cdr:x>0.59009</cdr:x>
      <cdr:y>0.55183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952328" y="230425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0.45055</cdr:x>
      <cdr:y>0.34568</cdr:y>
    </cdr:from>
    <cdr:to>
      <cdr:x>0.59009</cdr:x>
      <cdr:y>0.50245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952328" y="201622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НЕ ЧИТАЮТ, А СМОТРЯТ ВИДЕО</a:t>
          </a:r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0.54128</cdr:x>
      <cdr:y>0.34328</cdr:y>
    </cdr:from>
    <cdr:to>
      <cdr:x>0.65779</cdr:x>
      <cdr:y>0.53281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248472" y="165618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0.44954</cdr:x>
      <cdr:y>0.31047</cdr:y>
    </cdr:from>
    <cdr:to>
      <cdr:x>0.56604</cdr:x>
      <cdr:y>0.5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528392" y="1497868"/>
          <a:ext cx="914400" cy="9144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Учебная и </a:t>
          </a:r>
        </a:p>
        <a:p xmlns:a="http://schemas.openxmlformats.org/drawingml/2006/main">
          <a:r>
            <a:rPr lang="ru-RU" dirty="0"/>
            <a:t>с</a:t>
          </a:r>
          <a:r>
            <a:rPr lang="ru-RU" dirty="0" smtClean="0"/>
            <a:t>пециальная</a:t>
          </a:r>
        </a:p>
        <a:p xmlns:a="http://schemas.openxmlformats.org/drawingml/2006/main">
          <a:r>
            <a:rPr lang="ru-RU" sz="1100" dirty="0" smtClean="0"/>
            <a:t>литература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0.68807</cdr:x>
      <cdr:y>0.73134</cdr:y>
    </cdr:from>
    <cdr:to>
      <cdr:x>0.80457</cdr:x>
      <cdr:y>0.92087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400600" y="352839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0.66055</cdr:x>
      <cdr:y>0.6043</cdr:y>
    </cdr:from>
    <cdr:to>
      <cdr:x>0.77705</cdr:x>
      <cdr:y>0.79383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184576" y="2915472"/>
          <a:ext cx="914400" cy="9144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Копирование</a:t>
          </a:r>
        </a:p>
        <a:p xmlns:a="http://schemas.openxmlformats.org/drawingml/2006/main">
          <a:r>
            <a:rPr lang="ru-RU" sz="1100" dirty="0" smtClean="0"/>
            <a:t> и распечатка</a:t>
          </a:r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DDE8EB-2123-4680-A46C-F142696D100B}" type="datetimeFigureOut">
              <a:rPr lang="ru-RU" smtClean="0"/>
              <a:pPr/>
              <a:t>05.04.2024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E14BCF-0A0C-4345-BE8B-505A237CE0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61996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57589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45474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675000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05.04.2024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448903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="" xmlns:p14="http://schemas.microsoft.com/office/powerpoint/2010/main" val="5284940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  <p:extLst>
      <p:ext uri="{BB962C8B-B14F-4D97-AF65-F5344CB8AC3E}">
        <p14:creationId xmlns="" xmlns:p14="http://schemas.microsoft.com/office/powerpoint/2010/main" val="16030195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="" xmlns:p14="http://schemas.microsoft.com/office/powerpoint/2010/main" val="23437564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200165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="" xmlns:p14="http://schemas.microsoft.com/office/powerpoint/2010/main" val="6563602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145119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30035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068664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  <p:extLst>
      <p:ext uri="{BB962C8B-B14F-4D97-AF65-F5344CB8AC3E}">
        <p14:creationId xmlns="" xmlns:p14="http://schemas.microsoft.com/office/powerpoint/2010/main" val="29737190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106583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13514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23449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09318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96297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56913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1627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78740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9964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5750">
              <a:schemeClr val="accent4">
                <a:lumMod val="20000"/>
                <a:lumOff val="80000"/>
              </a:schemeClr>
            </a:gs>
            <a:gs pos="57000">
              <a:schemeClr val="accent4">
                <a:lumMod val="20000"/>
                <a:lumOff val="80000"/>
              </a:schemeClr>
            </a:gs>
            <a:gs pos="1000">
              <a:schemeClr val="bg1"/>
            </a:gs>
            <a:gs pos="100000">
              <a:schemeClr val="accent4">
                <a:lumMod val="20000"/>
                <a:lumOff val="80000"/>
              </a:schemeClr>
            </a:gs>
            <a:gs pos="83000">
              <a:schemeClr val="accent4">
                <a:lumMod val="20000"/>
                <a:lumOff val="80000"/>
              </a:schemeClr>
            </a:gs>
            <a:gs pos="92000">
              <a:schemeClr val="accent4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14552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05.04.2024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63517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6" descr="E:\Documents and Settings\Comp\Рабочий стол\МЕТОДИЧЕСКАЯ РАБОТА КОЛЛЕДЖА\МЕТОДИЧЕСКАЯ РАБОТА КОЛЛЕДЖА 2018-2019 УЧ. ГОД\рекламная и сувенирная продукция к 120-летию\эмб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07199"/>
            <a:ext cx="857256" cy="843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500298" y="428604"/>
            <a:ext cx="46153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ГПОУ ТО «СХКБ им. И.А. Стебута»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itchFamily="34" charset="0"/>
              <a:ea typeface="+mn-ea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357298"/>
            <a:ext cx="7715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Научно-практическая конференция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564" y="2071678"/>
            <a:ext cx="85011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Актуальные вопросы современного среднего профессионального образования: традиции, опыт и инновации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02" y="3429001"/>
            <a:ext cx="821540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Calibri" pitchFamily="34" charset="0"/>
                <a:cs typeface="Times New Roman" pitchFamily="18" charset="0"/>
              </a:rPr>
              <a:t>Тема «Роль библиотеки в формировании мотивации обучающихся </a:t>
            </a:r>
            <a:b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Calibri" pitchFamily="34" charset="0"/>
                <a:cs typeface="Times New Roman" pitchFamily="18" charset="0"/>
              </a:rPr>
              <a:t>к профессиональному и личностному развитию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6248" y="471488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 w="0"/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Фаворова Н.В., 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з</a:t>
            </a:r>
            <a:r>
              <a:rPr kumimoji="0" lang="ru-RU" sz="1800" b="1" i="0" u="none" strike="noStrike" kern="1200" cap="none" spc="0" normalizeH="0" baseline="0" noProof="0" dirty="0" smtClean="0">
                <a:ln w="0"/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аведующий библиотекой,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 w="0"/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ГПОУ ТО «СХКБ им. И.А. Стебута»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285984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г. Богородицк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2024</a:t>
            </a:r>
            <a:endParaRPr kumimoji="0" lang="fr-CA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108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928512509"/>
              </p:ext>
            </p:extLst>
          </p:nvPr>
        </p:nvGraphicFramePr>
        <p:xfrm>
          <a:off x="755576" y="404664"/>
          <a:ext cx="7848872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55776" y="3861048"/>
            <a:ext cx="1080120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Художест-</a:t>
            </a:r>
          </a:p>
          <a:p>
            <a:pPr algn="ctr"/>
            <a:r>
              <a:rPr lang="ru-RU" sz="1400" dirty="0" smtClean="0"/>
              <a:t>венная литература</a:t>
            </a: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13156070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142852"/>
            <a:ext cx="3744416" cy="20723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784776"/>
            <a:ext cx="4747968" cy="35609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282" y="2060848"/>
            <a:ext cx="2281182" cy="304157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28596" y="5357826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Книжные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выставки «Соседи по планете» и  «Протяни руку четвероногому другу», а также встречи с представителями зоозащитных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 –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выпускниками  колледжа, вызвали большой спрос на книги о домашних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питомцах и помогли будущим ветеринарам еще раз убедиться в выборе профессии по призванию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42852"/>
            <a:ext cx="4071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Апперцепция - связь изучаемого вопроса с личным опытом обучающихся, их интересами и потребностями. 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306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483882652"/>
              </p:ext>
            </p:extLst>
          </p:nvPr>
        </p:nvGraphicFramePr>
        <p:xfrm>
          <a:off x="1331640" y="692696"/>
          <a:ext cx="6768752" cy="4107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619672" y="5445224"/>
            <a:ext cx="3822008" cy="7386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1400" dirty="0" smtClean="0"/>
              <a:t>1 – учебная литература</a:t>
            </a:r>
          </a:p>
          <a:p>
            <a:r>
              <a:rPr lang="ru-RU" sz="1400" dirty="0" smtClean="0"/>
              <a:t>2 – специальная профессиональная литература</a:t>
            </a:r>
          </a:p>
          <a:p>
            <a:r>
              <a:rPr lang="ru-RU" sz="1400" dirty="0" smtClean="0"/>
              <a:t>3 – книги о людях получаемой профессии</a:t>
            </a: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8695252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2538282" cy="33843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604935"/>
            <a:ext cx="6172980" cy="21173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95736" y="2875720"/>
            <a:ext cx="3437764" cy="16826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4610722"/>
            <a:ext cx="2546920" cy="191019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563888" y="908720"/>
            <a:ext cx="47160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Художественная литература — признанный носитель духовного начала в человеке, идеалов добра, любви,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сострадания.</a:t>
            </a:r>
          </a:p>
          <a:p>
            <a:endParaRPr lang="ru-RU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</a:rPr>
              <a:t>Прикасаемся к наследию великих: </a:t>
            </a: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</a:rPr>
              <a:t>А.С. Пушкина, И.С. Тургенева,  Ф.И. Тютчева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974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260648"/>
            <a:ext cx="826266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основе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мудрости,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заключенной в книгах, происходит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у молодого поколения чувства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любви к Родине и гордости за свою страну; доведение до обучающихся сущности традиций и культурных ценностей; воспитание у молодёжи готовности к защите Отечества и службе в армии;  уважение к таким понятиям как Родина, патриотизм, подвиг, героизм, интернационализм.</a:t>
            </a:r>
            <a:endParaRPr lang="ru-RU" sz="1400" dirty="0">
              <a:solidFill>
                <a:schemeClr val="accent4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845971"/>
            <a:ext cx="2181349" cy="21813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883528"/>
            <a:ext cx="2808312" cy="21062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315" y="5120525"/>
            <a:ext cx="2773165" cy="17101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527" y="4614217"/>
            <a:ext cx="2830960" cy="21232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139" y="2824013"/>
            <a:ext cx="2510399" cy="18827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25194" y="4989762"/>
            <a:ext cx="2406522" cy="18048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7555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93096"/>
            <a:ext cx="3168117" cy="21124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07" y="404664"/>
            <a:ext cx="3496930" cy="22593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39952" y="1124744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Чтим и  тех, о ком книги еще не написаны…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098" name="Picture 2" descr="https://sun1-17.userapi.com/impg/Musi7_lNljNt2nrG-y9sapLcJCKSnyi7w1VjoA/c-lfnsyXy14.jpg?size=2560x1707&amp;quality=95&amp;sign=15dfc799b7450e791c0fb27a4d2702ef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501008"/>
            <a:ext cx="4522856" cy="30158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7899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073246183"/>
              </p:ext>
            </p:extLst>
          </p:nvPr>
        </p:nvGraphicFramePr>
        <p:xfrm>
          <a:off x="611560" y="332656"/>
          <a:ext cx="8136904" cy="6336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8251" y="3207539"/>
            <a:ext cx="1043522" cy="5869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4221088"/>
            <a:ext cx="999543" cy="7253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63688" y="2664760"/>
            <a:ext cx="1446504" cy="108555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054112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1-83.userapi.com/impg/LJfSVaUEwsF7tjx7ONJXomelCVC3nIh_A5lapg/rbAO1CkwKPs.jpg?size=2560x1818&amp;quality=95&amp;sign=d3005fb6d36525e75bf6081d93904ae2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0" y="4429132"/>
            <a:ext cx="3097596" cy="21997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55.userapi.com/impg/WzOtVzRsU8nO3yrMEHRCykRkx17rdTVuYg0L3w/rmQclGpEuNo.jpg?size=604x403&amp;quality=95&amp;sign=c723def49de4258310124cad1e7a0238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966" y="714356"/>
            <a:ext cx="3784844" cy="27860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9-41.userapi.com/impg/I2oHYQpGsF_hAI65YfnTltJjPzWtwVdfut5ovQ/ZsNSCCBLTe0.jpg?size=604x453&amp;quality=95&amp;sign=7f03031f1ec4ba25d902f0558e8bd274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207654"/>
            <a:ext cx="3352899" cy="2514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un9-57.userapi.com/impg/eE8kAfAwDiytM2BKpC-E9EksF2v7zs45ur3QfQ/JRTjEdSFS0s.jpg?size=548x604&amp;quality=95&amp;sign=e0d8ecbd5232d33bf202739137683495&amp;type=albu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6" y="857232"/>
            <a:ext cx="3429024" cy="32147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4855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5433"/>
            <a:ext cx="2520280" cy="35635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6" y="3429000"/>
            <a:ext cx="4097982" cy="32091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858" y="3645024"/>
            <a:ext cx="3092574" cy="30925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07904" y="692696"/>
            <a:ext cx="46085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Театрализованные активности – прекрасная защита от выгорания и отличная мотивация к прочтению оригинала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К  255-летию И.А. Крылова перевоплощаемся в героев его басен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7984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597" y="2564904"/>
            <a:ext cx="3323861" cy="24928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556792"/>
            <a:ext cx="3744416" cy="28083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720" y="4778255"/>
            <a:ext cx="1872208" cy="18722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70235" y="4565255"/>
            <a:ext cx="2406081" cy="18045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400" t="31100"/>
          <a:stretch/>
        </p:blipFill>
        <p:spPr>
          <a:xfrm>
            <a:off x="357420" y="1052736"/>
            <a:ext cx="3444415" cy="177281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79712" y="292163"/>
            <a:ext cx="5166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Необычное привлекает. В том числе в библиотеку.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73" y="5151348"/>
            <a:ext cx="3291858" cy="14813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7079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49789" y="404664"/>
            <a:ext cx="5256584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Человеческий капитал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представляет собой совокупность знаний, умений и навыков, используемых для удовлетворения потребностей человека и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общества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3928" y="1772816"/>
            <a:ext cx="4572000" cy="1200329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человеческий капит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отражает способность народа формировать инновационную экономику и общество с высоким уровнем жизни</a:t>
            </a:r>
          </a:p>
        </p:txBody>
      </p:sp>
      <p:pic>
        <p:nvPicPr>
          <p:cNvPr id="7" name="Picture 2" descr="https://avatars.dzeninfra.ru/get-zen_doc/3723909/pub_5fdb2529602c7830277d2f8f_5fdb2743c736bc2bc7bc2a0d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64904"/>
            <a:ext cx="3056019" cy="2129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13684" y="3629585"/>
            <a:ext cx="4482244" cy="21602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9176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18" y="1124744"/>
            <a:ext cx="50206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s://antimaidan.ru/sites/default/files/news/knig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4165" y="2492896"/>
            <a:ext cx="5195713" cy="28803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2814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631941"/>
            <a:ext cx="42484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Мотивация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– это общее название процессов, методов и средств побуждения учащихся к продуктивной познавательной деятельности, активному освоению содержания образования. </a:t>
            </a:r>
            <a:endParaRPr lang="ru-RU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2052" name="Picture 4" descr="https://www.comunidad-rh.com/wp-content/uploads/2018/11/shutterstock_11760374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31941"/>
            <a:ext cx="3850904" cy="19790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2734022"/>
            <a:ext cx="8027368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Профессиональная мотивация - это процесс выбора и обоснования способа участия человека в профессиональной деятельности</a:t>
            </a:r>
            <a:endParaRPr lang="ru-RU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0324" y="3726122"/>
            <a:ext cx="8027368" cy="101566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Личностная мотивация — это процесс стремления к идеалу, желание развить в себе положительные человеческие качества, укрепить свою самооценку</a:t>
            </a:r>
          </a:p>
        </p:txBody>
      </p:sp>
      <p:pic>
        <p:nvPicPr>
          <p:cNvPr id="2054" name="Picture 6" descr="https://www.freepngimg.com/thumb/graphic_design/64147-on-people-of-ladder-books-are-th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025999"/>
            <a:ext cx="1656990" cy="16741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2273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vuzopedia.ru/storage/app/uploads/public/63a/867/855/63a8678553f931589552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00" y="339689"/>
            <a:ext cx="4124400" cy="30933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4149080"/>
            <a:ext cx="3034733" cy="20762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029" y="4149080"/>
            <a:ext cx="3707904" cy="21241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9107" y="2910339"/>
            <a:ext cx="2409690" cy="227687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22124" y="1052736"/>
            <a:ext cx="43703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С 1899 года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СХКБ им. И.А. </a:t>
            </a: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</a:rPr>
              <a:t>Стебута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готовит к труду 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на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благо страны 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достойных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специалистов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412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6672"/>
            <a:ext cx="2952328" cy="39195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244234"/>
            <a:ext cx="3419872" cy="25649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512" y="4077072"/>
            <a:ext cx="3544917" cy="26697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441442"/>
            <a:ext cx="3035829" cy="227687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995936" y="86379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Библиотека - 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пространство знаний и возможностей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792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56992"/>
            <a:ext cx="3367274" cy="32403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20688"/>
            <a:ext cx="2735562" cy="23762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996952"/>
            <a:ext cx="4373530" cy="31735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83968" y="631633"/>
            <a:ext cx="4248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дегустацией традиционных продуктов нашей области в ходе беседы «Малые города великого края» у студентов зародилась идея внеклассного мероприятия о «тульском Колумбе»</a:t>
            </a: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А.И. Чирикове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044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20688"/>
            <a:ext cx="7776864" cy="60016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Библиотека позволяет студентам</a:t>
            </a:r>
            <a:r>
              <a:rPr lang="ru-RU" sz="2400" dirty="0" smtClean="0">
                <a:solidFill>
                  <a:srgbClr val="C00000"/>
                </a:solidFill>
              </a:rPr>
              <a:t>:</a:t>
            </a:r>
          </a:p>
          <a:p>
            <a:endParaRPr lang="ru-RU" sz="2400" dirty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rgbClr val="C00000"/>
                </a:solidFill>
              </a:rPr>
              <a:t>•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	понимать цели — книги о достижениях других людей могут помочь молодым людям увидеть потенциал для собственных успехов, подсказать, какие цели они могут ставить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;</a:t>
            </a:r>
          </a:p>
          <a:p>
            <a:endParaRPr lang="ru-RU" sz="2400" dirty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rgbClr val="C00000"/>
                </a:solidFill>
              </a:rPr>
              <a:t>•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	учиться на чужом опыте — рассказы о трудностях и их преодолении могут быть вдохновляющими. Студенты видят, что известные и успешные люди тоже сталкивались с преградами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;</a:t>
            </a:r>
          </a:p>
          <a:p>
            <a:endParaRPr lang="ru-RU" sz="2400" dirty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rgbClr val="C00000"/>
                </a:solidFill>
              </a:rPr>
              <a:t>•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	находить то, что вдохновляет, — и специальная, и художественная литература может помочь студентам понять, как использовать увлеченность каким-либо вопросом или темой в учебе и карьере.</a:t>
            </a:r>
          </a:p>
        </p:txBody>
      </p:sp>
    </p:spTree>
    <p:extLst>
      <p:ext uri="{BB962C8B-B14F-4D97-AF65-F5344CB8AC3E}">
        <p14:creationId xmlns="" xmlns:p14="http://schemas.microsoft.com/office/powerpoint/2010/main" val="195243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969" y="404664"/>
            <a:ext cx="8441503" cy="50405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31640" y="5661248"/>
            <a:ext cx="51860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 – необходима</a:t>
            </a:r>
          </a:p>
          <a:p>
            <a:r>
              <a:rPr lang="ru-RU" dirty="0" smtClean="0"/>
              <a:t>2 – не нужна</a:t>
            </a:r>
          </a:p>
          <a:p>
            <a:r>
              <a:rPr lang="ru-RU" dirty="0" smtClean="0"/>
              <a:t>3 – только в ССУЗах гуманитарной направленности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745406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536925929"/>
              </p:ext>
            </p:extLst>
          </p:nvPr>
        </p:nvGraphicFramePr>
        <p:xfrm>
          <a:off x="1187624" y="332656"/>
          <a:ext cx="6552728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267744" y="3356992"/>
            <a:ext cx="3995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ЧИТАЮТ РАЗ В НЕДЕЛЮ – РАЗ В МЕСЯЦ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40263139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781</TotalTime>
  <Words>475</Words>
  <Application>Microsoft Office PowerPoint</Application>
  <PresentationFormat>Экран (4:3)</PresentationFormat>
  <Paragraphs>60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Office Theme</vt:lpstr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User</cp:lastModifiedBy>
  <cp:revision>70</cp:revision>
  <dcterms:created xsi:type="dcterms:W3CDTF">2023-02-08T21:00:13Z</dcterms:created>
  <dcterms:modified xsi:type="dcterms:W3CDTF">2024-04-05T08:12:06Z</dcterms:modified>
</cp:coreProperties>
</file>