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sldIdLst>
    <p:sldId id="290" r:id="rId3"/>
    <p:sldId id="291" r:id="rId4"/>
    <p:sldId id="292" r:id="rId5"/>
    <p:sldId id="293" r:id="rId6"/>
    <p:sldId id="294" r:id="rId7"/>
    <p:sldId id="295" r:id="rId8"/>
    <p:sldId id="296" r:id="rId9"/>
    <p:sldId id="299" r:id="rId10"/>
    <p:sldId id="301" r:id="rId11"/>
    <p:sldId id="303" r:id="rId12"/>
    <p:sldId id="304" r:id="rId13"/>
    <p:sldId id="305" r:id="rId14"/>
    <p:sldId id="306" r:id="rId15"/>
    <p:sldId id="308" r:id="rId16"/>
    <p:sldId id="309" r:id="rId17"/>
    <p:sldId id="310" r:id="rId18"/>
    <p:sldId id="311" r:id="rId19"/>
    <p:sldId id="312" r:id="rId20"/>
    <p:sldId id="313" r:id="rId21"/>
    <p:sldId id="314" r:id="rId22"/>
    <p:sldId id="315" r:id="rId23"/>
    <p:sldId id="316" r:id="rId24"/>
    <p:sldId id="317" r:id="rId25"/>
    <p:sldId id="319" r:id="rId26"/>
    <p:sldId id="320" r:id="rId27"/>
    <p:sldId id="321" r:id="rId28"/>
    <p:sldId id="322" r:id="rId29"/>
    <p:sldId id="323" r:id="rId30"/>
    <p:sldId id="324" r:id="rId31"/>
    <p:sldId id="318" r:id="rId3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6" d="100"/>
          <a:sy n="56" d="100"/>
        </p:scale>
        <p:origin x="-1248" y="-3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1428736"/>
            <a:ext cx="7772400" cy="1470025"/>
          </a:xfrm>
        </p:spPr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>
            <a:lvl1pPr>
              <a:defRPr b="1" cap="all" spc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643306" y="4214818"/>
            <a:ext cx="50434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92BD2A9-94AE-4DB7-AFD6-13059AB59D3F}" type="datetimeFigureOut">
              <a:rPr lang="ru-RU" smtClean="0"/>
              <a:pPr/>
              <a:t>05.04.2024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3FA179-ABBB-4476-A860-71ED6BD2E8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92BD2A9-94AE-4DB7-AFD6-13059AB59D3F}" type="datetimeFigureOut">
              <a:rPr lang="ru-RU" smtClean="0"/>
              <a:pPr/>
              <a:t>05.04.2024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3FA179-ABBB-4476-A860-71ED6BD2E8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92BD2A9-94AE-4DB7-AFD6-13059AB59D3F}" type="datetimeFigureOut">
              <a:rPr lang="ru-RU" smtClean="0"/>
              <a:pPr/>
              <a:t>05.04.2024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3FA179-ABBB-4476-A860-71ED6BD2E8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05.04.2024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>
              <a:solidFill>
                <a:srgbClr val="2DA2BF">
                  <a:tint val="20000"/>
                </a:srgbClr>
              </a:solidFill>
            </a:endParaRPr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038952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>
                <a:solidFill>
                  <a:prstClr val="black"/>
                </a:solidFill>
              </a:rPr>
              <a:pPr/>
              <a:t>05.04.2024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73953723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>
                <a:solidFill>
                  <a:prstClr val="white"/>
                </a:solidFill>
              </a:rPr>
              <a:pPr/>
              <a:t>05.04.2024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667183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>
                <a:solidFill>
                  <a:prstClr val="white"/>
                </a:solidFill>
              </a:rPr>
              <a:pPr/>
              <a:t>05.04.2024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3811332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>
                <a:solidFill>
                  <a:prstClr val="black"/>
                </a:solidFill>
              </a:rPr>
              <a:pPr/>
              <a:t>05.04.2024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842857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>
                <a:solidFill>
                  <a:prstClr val="white"/>
                </a:solidFill>
              </a:rPr>
              <a:pPr/>
              <a:t>05.04.2024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61806824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>
                <a:solidFill>
                  <a:prstClr val="black"/>
                </a:solidFill>
              </a:rPr>
              <a:pPr/>
              <a:t>05.04.2024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159292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>
                <a:solidFill>
                  <a:prstClr val="black"/>
                </a:solidFill>
              </a:rPr>
              <a:pPr/>
              <a:t>05.04.2024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089036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92BD2A9-94AE-4DB7-AFD6-13059AB59D3F}" type="datetimeFigureOut">
              <a:rPr lang="ru-RU" smtClean="0"/>
              <a:pPr/>
              <a:t>05.04.2024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3FA179-ABBB-4476-A860-71ED6BD2E8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>
                <a:solidFill>
                  <a:prstClr val="white"/>
                </a:solidFill>
              </a:rPr>
              <a:pPr/>
              <a:t>05.04.2024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094625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>
                <a:solidFill>
                  <a:prstClr val="black"/>
                </a:solidFill>
              </a:rPr>
              <a:pPr/>
              <a:t>05.04.2024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276043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>
                <a:solidFill>
                  <a:prstClr val="black"/>
                </a:solidFill>
              </a:rPr>
              <a:pPr/>
              <a:t>05.04.2024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61018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92BD2A9-94AE-4DB7-AFD6-13059AB59D3F}" type="datetimeFigureOut">
              <a:rPr lang="ru-RU" smtClean="0"/>
              <a:pPr/>
              <a:t>05.04.2024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3FA179-ABBB-4476-A860-71ED6BD2E8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92BD2A9-94AE-4DB7-AFD6-13059AB59D3F}" type="datetimeFigureOut">
              <a:rPr lang="ru-RU" smtClean="0"/>
              <a:pPr/>
              <a:t>05.04.2024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3FA179-ABBB-4476-A860-71ED6BD2E8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92BD2A9-94AE-4DB7-AFD6-13059AB59D3F}" type="datetimeFigureOut">
              <a:rPr lang="ru-RU" smtClean="0"/>
              <a:pPr/>
              <a:t>05.04.2024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3FA179-ABBB-4476-A860-71ED6BD2E8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92BD2A9-94AE-4DB7-AFD6-13059AB59D3F}" type="datetimeFigureOut">
              <a:rPr lang="ru-RU" smtClean="0"/>
              <a:pPr/>
              <a:t>05.04.2024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3FA179-ABBB-4476-A860-71ED6BD2E8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92BD2A9-94AE-4DB7-AFD6-13059AB59D3F}" type="datetimeFigureOut">
              <a:rPr lang="ru-RU" smtClean="0"/>
              <a:pPr/>
              <a:t>05.04.2024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3FA179-ABBB-4476-A860-71ED6BD2E8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92BD2A9-94AE-4DB7-AFD6-13059AB59D3F}" type="datetimeFigureOut">
              <a:rPr lang="ru-RU" smtClean="0"/>
              <a:pPr/>
              <a:t>05.04.2024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3FA179-ABBB-4476-A860-71ED6BD2E8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92BD2A9-94AE-4DB7-AFD6-13059AB59D3F}" type="datetimeFigureOut">
              <a:rPr lang="ru-RU" smtClean="0"/>
              <a:pPr/>
              <a:t>05.04.2024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3FA179-ABBB-4476-A860-71ED6BD2E8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692BD2A9-94AE-4DB7-AFD6-13059AB59D3F}" type="datetimeFigureOut">
              <a:rPr lang="ru-RU" smtClean="0"/>
              <a:pPr/>
              <a:t>05.04.2024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AC3FA179-ABBB-4476-A860-71ED6BD2E8A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 kern="1200">
          <a:ln w="10541" cmpd="sng">
            <a:solidFill>
              <a:schemeClr val="accent1">
                <a:shade val="88000"/>
                <a:satMod val="110000"/>
              </a:schemeClr>
            </a:solidFill>
            <a:prstDash val="solid"/>
          </a:ln>
          <a:gradFill>
            <a:gsLst>
              <a:gs pos="0">
                <a:schemeClr val="accent1">
                  <a:tint val="40000"/>
                  <a:satMod val="250000"/>
                </a:schemeClr>
              </a:gs>
              <a:gs pos="9000">
                <a:schemeClr val="accent1">
                  <a:tint val="52000"/>
                  <a:satMod val="300000"/>
                </a:schemeClr>
              </a:gs>
              <a:gs pos="50000">
                <a:schemeClr val="accent1">
                  <a:shade val="20000"/>
                  <a:satMod val="300000"/>
                </a:schemeClr>
              </a:gs>
              <a:gs pos="79000">
                <a:schemeClr val="accent1">
                  <a:tint val="52000"/>
                  <a:satMod val="300000"/>
                </a:schemeClr>
              </a:gs>
              <a:gs pos="100000">
                <a:schemeClr val="accent1">
                  <a:tint val="40000"/>
                  <a:satMod val="250000"/>
                </a:schemeClr>
              </a:gs>
            </a:gsLst>
            <a:lin ang="5400000"/>
          </a:gra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>
                <a:solidFill>
                  <a:prstClr val="black"/>
                </a:solidFill>
              </a:rPr>
              <a:pPr/>
              <a:t>05.04.2024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09078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6" descr="E:\Documents and Settings\Comp\Рабочий стол\МЕТОДИЧЕСКАЯ РАБОТА КОЛЛЕДЖА\МЕТОДИЧЕСКАЯ РАБОТА КОЛЛЕДЖА 2018-2019 УЧ. ГОД\рекламная и сувенирная продукция к 120-летию\эмб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42852"/>
            <a:ext cx="857256" cy="8432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2500298" y="428604"/>
            <a:ext cx="46153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 smtClean="0">
                <a:solidFill>
                  <a:prstClr val="black"/>
                </a:solidFill>
                <a:latin typeface="Arial Black" pitchFamily="34" charset="0"/>
                <a:cs typeface="Times New Roman" pitchFamily="18" charset="0"/>
              </a:rPr>
              <a:t>ГПОУ ТО «СХКБ им. И.А. Стебута»</a:t>
            </a:r>
            <a:endParaRPr lang="ru-RU" b="1" dirty="0">
              <a:solidFill>
                <a:prstClr val="black"/>
              </a:solidFill>
              <a:latin typeface="Arial Black" pitchFamily="34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50051" y="1050213"/>
            <a:ext cx="771530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prstClr val="black"/>
                </a:solidFill>
                <a:latin typeface="Arial Black" pitchFamily="34" charset="0"/>
                <a:cs typeface="Times New Roman" pitchFamily="18" charset="0"/>
              </a:rPr>
              <a:t>Научно-практическая конференция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01240" y="1556538"/>
            <a:ext cx="850115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rgbClr val="FF0000"/>
                </a:solidFill>
                <a:latin typeface="Arial Black" pitchFamily="34" charset="0"/>
              </a:rPr>
              <a:t>Актуальные вопросы современного среднего профессионального образования: традиции, опыт и инновации</a:t>
            </a:r>
            <a:endParaRPr lang="ru-RU" sz="24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0" y="2756867"/>
            <a:ext cx="91440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0000"/>
                </a:solidFill>
                <a:latin typeface="Arial Black" pitchFamily="34" charset="0"/>
                <a:ea typeface="Calibri" pitchFamily="34" charset="0"/>
                <a:cs typeface="Times New Roman" pitchFamily="18" charset="0"/>
              </a:rPr>
              <a:t>Тема:</a:t>
            </a:r>
            <a:r>
              <a:rPr lang="ru-RU" sz="2800" dirty="0">
                <a:solidFill>
                  <a:srgbClr val="FF0000"/>
                </a:solidFill>
              </a:rPr>
              <a:t> </a:t>
            </a:r>
            <a:r>
              <a:rPr lang="ru-RU" sz="2800" dirty="0" smtClean="0">
                <a:solidFill>
                  <a:srgbClr val="FF0000"/>
                </a:solidFill>
              </a:rPr>
              <a:t> </a:t>
            </a:r>
            <a:r>
              <a:rPr lang="ru-RU" sz="2800" b="1" dirty="0" smtClean="0">
                <a:solidFill>
                  <a:srgbClr val="000000"/>
                </a:solidFill>
                <a:latin typeface="Arial Black" pitchFamily="34" charset="0"/>
                <a:ea typeface="Calibri" pitchFamily="34" charset="0"/>
                <a:cs typeface="Times New Roman" pitchFamily="18" charset="0"/>
              </a:rPr>
              <a:t>Дифференцированное  </a:t>
            </a:r>
            <a:r>
              <a:rPr lang="ru-RU" sz="2800" b="1" dirty="0">
                <a:solidFill>
                  <a:srgbClr val="000000"/>
                </a:solidFill>
                <a:latin typeface="Arial Black" pitchFamily="34" charset="0"/>
                <a:ea typeface="Calibri" pitchFamily="34" charset="0"/>
                <a:cs typeface="Times New Roman" pitchFamily="18" charset="0"/>
              </a:rPr>
              <a:t>обучение как фактор повышения эффективности образовательного процесса в СПО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4286248" y="4714884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defRPr/>
            </a:pPr>
            <a:r>
              <a:rPr lang="ru-RU" b="1" dirty="0" smtClean="0">
                <a:ln w="0"/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Широков В.В. преподаватель,</a:t>
            </a:r>
          </a:p>
          <a:p>
            <a:pPr algn="r">
              <a:defRPr/>
            </a:pPr>
            <a:r>
              <a:rPr lang="ru-RU" b="1" dirty="0" smtClean="0">
                <a:ln w="0"/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ГПОУ ТО «СХКБ им. И.А. Стебута»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2285984" y="6211669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г. Богородицк</a:t>
            </a:r>
          </a:p>
          <a:p>
            <a:pPr algn="ctr"/>
            <a:r>
              <a:rPr lang="ru-RU" b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2024</a:t>
            </a:r>
            <a:endParaRPr lang="fr-CA" b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6956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620688"/>
            <a:ext cx="8712968" cy="5509200"/>
          </a:xfrm>
          <a:prstGeom prst="rect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Условно в научных исследованиях выделены  четыре группы 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обучающихся </a:t>
            </a: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в зависимости от возможностей усвоения ими учебного материала  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определены их типологические особенности (В. В. Воронкова, </a:t>
            </a:r>
            <a:r>
              <a:rPr lang="ru-RU" sz="4400" dirty="0" err="1">
                <a:latin typeface="Times New Roman" pitchFamily="18" charset="0"/>
                <a:cs typeface="Times New Roman" pitchFamily="18" charset="0"/>
              </a:rPr>
              <a:t>П.Г.Тишин</a:t>
            </a: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4400" dirty="0" err="1">
                <a:latin typeface="Times New Roman" pitchFamily="18" charset="0"/>
                <a:cs typeface="Times New Roman" pitchFamily="18" charset="0"/>
              </a:rPr>
              <a:t>В.В.Эк</a:t>
            </a: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4400" dirty="0" err="1">
                <a:latin typeface="Times New Roman" pitchFamily="18" charset="0"/>
                <a:cs typeface="Times New Roman" pitchFamily="18" charset="0"/>
              </a:rPr>
              <a:t>Е.А.Ковалева</a:t>
            </a: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 и др.).</a:t>
            </a:r>
          </a:p>
        </p:txBody>
      </p:sp>
    </p:spTree>
    <p:extLst>
      <p:ext uri="{BB962C8B-B14F-4D97-AF65-F5344CB8AC3E}">
        <p14:creationId xmlns:p14="http://schemas.microsoft.com/office/powerpoint/2010/main" val="2802129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548680"/>
            <a:ext cx="9144000" cy="5509200"/>
          </a:xfrm>
          <a:prstGeom prst="rect">
            <a:avLst/>
          </a:prstGeom>
          <a:ln>
            <a:solidFill>
              <a:schemeClr val="accent1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Первая  группа обучающиеся</a:t>
            </a:r>
            <a:r>
              <a:rPr kumimoji="0" lang="ru-RU" sz="4400" b="0" i="0" u="none" strike="noStrike" kern="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44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это </a:t>
            </a:r>
            <a:r>
              <a:rPr kumimoji="0" lang="ru-RU" sz="4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успешно овладевающие программным материалом в процессе фронтального обучения. Все задания они выполняют, как правило, самостоятельно, программный материал усваивают сознательно. </a:t>
            </a:r>
            <a:endParaRPr kumimoji="0" lang="ru-RU" sz="44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2374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17915" y="332656"/>
            <a:ext cx="9144000" cy="6001643"/>
          </a:xfrm>
          <a:prstGeom prst="rect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200" kern="0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</a:t>
            </a:r>
            <a:r>
              <a:rPr kumimoji="0" lang="ru-RU" sz="32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торая</a:t>
            </a:r>
            <a:r>
              <a:rPr kumimoji="0" lang="ru-RU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группа: </a:t>
            </a:r>
            <a:r>
              <a:rPr kumimoji="0" lang="ru-RU" sz="3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основном понимают фронтальное объяснение учителя, запоминают изучаемый материал, но затрудняются сделать элементарные выводы и обобщения. Их отличает меньшая самостоятельность в выполнении всех видов работ.</a:t>
            </a:r>
          </a:p>
          <a:p>
            <a:pPr lvl="0"/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Третья  группа: </a:t>
            </a:r>
            <a:r>
              <a:rPr lang="ru-RU" sz="3200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 </a:t>
            </a:r>
            <a:r>
              <a:rPr lang="ru-RU" sz="3200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трудом усваивают программный материал и нуждаются в помощи учителя. Для </a:t>
            </a:r>
            <a:r>
              <a:rPr lang="ru-RU" sz="3200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обучающихся </a:t>
            </a:r>
            <a:r>
              <a:rPr lang="ru-RU" sz="3200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характерно недостаточное понимание </a:t>
            </a:r>
            <a:r>
              <a:rPr lang="ru-RU" sz="3200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изучаемого </a:t>
            </a:r>
            <a:r>
              <a:rPr lang="ru-RU" sz="3200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материала. Они нуждаются в дополнительном объяснении. Их отличает низкая самостоятельность.</a:t>
            </a:r>
            <a:endParaRPr kumimoji="0" lang="ru-RU" sz="32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190941832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404664"/>
            <a:ext cx="9144000" cy="5509200"/>
          </a:xfrm>
          <a:prstGeom prst="rect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Четвертая группа</a:t>
            </a:r>
            <a:r>
              <a:rPr kumimoji="0" lang="ru-RU" sz="44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 обучающиеся</a:t>
            </a:r>
            <a:r>
              <a:rPr kumimoji="0" lang="ru-RU" sz="4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которые овладевают программным материалом на самом низком уровне. Знания усваиваются ими механически, быстро забываются. Они могут усвоить значительно меньший объем знаний и умений, чем остальные. </a:t>
            </a:r>
            <a:endParaRPr kumimoji="0" lang="ru-RU" sz="44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78734631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260648"/>
            <a:ext cx="8928992" cy="5632311"/>
          </a:xfrm>
          <a:prstGeom prst="rect">
            <a:avLst/>
          </a:prstGeom>
          <a:ln>
            <a:solidFill>
              <a:schemeClr val="accent1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0" marR="0" lvl="0" indent="0" algn="just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Принцип  дифференцированного подхода в обучении надо использовать во всех видах и формах организации учебной деятельности. Будь то фронтальная, самостоятельная  или же домашняя работа, использовать при объяснении или закреплении нового материала.</a:t>
            </a:r>
            <a:r>
              <a:rPr kumimoji="0" lang="ru-RU" sz="3600" b="0" i="0" u="none" strike="noStrike" kern="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3600" kern="0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</a:t>
            </a:r>
            <a:r>
              <a:rPr kumimoji="0" lang="ru-RU" sz="36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ожет</a:t>
            </a:r>
            <a:r>
              <a:rPr kumimoji="0" lang="ru-RU" sz="36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использоваться применительно к группе обучающихся в течение длительного срока, но занимать на уроке небольшой отрезок времени. </a:t>
            </a:r>
            <a:endParaRPr kumimoji="0" lang="ru-RU" sz="36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078784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484784"/>
            <a:ext cx="8363272" cy="3298378"/>
          </a:xfrm>
        </p:spPr>
        <p:txBody>
          <a:bodyPr>
            <a:noAutofit/>
          </a:bodyPr>
          <a:lstStyle/>
          <a:p>
            <a:r>
              <a:rPr lang="ru-RU" sz="6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Дифференциация содержания учебных заданий может быть по нескольким видам:</a:t>
            </a:r>
          </a:p>
        </p:txBody>
      </p:sp>
    </p:spTree>
    <p:extLst>
      <p:ext uri="{BB962C8B-B14F-4D97-AF65-F5344CB8AC3E}">
        <p14:creationId xmlns:p14="http://schemas.microsoft.com/office/powerpoint/2010/main" val="101269432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9535" y="188640"/>
            <a:ext cx="8928992" cy="626325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spcBef>
                <a:spcPct val="0"/>
              </a:spcBef>
            </a:pPr>
            <a:r>
              <a:rPr lang="ru-RU" sz="4100" b="1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      1.По </a:t>
            </a:r>
            <a:r>
              <a:rPr lang="ru-RU" sz="4100" b="1" dirty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уровню творчества.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К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репродуктивным заданиям относятся, например, </a:t>
            </a:r>
            <a:r>
              <a:rPr lang="ru-RU" sz="3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решение </a:t>
            </a:r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задач </a:t>
            </a:r>
            <a:r>
              <a:rPr lang="ru-RU" sz="3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знакомых видов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, нахождение значений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величин на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основе изученных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приёмов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. 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К продуктивным заданиям относятся упражнения, </a:t>
            </a:r>
            <a:r>
              <a:rPr lang="ru-RU" sz="3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отличающиеся от стандартных.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В процессе работы над продуктивными заданиями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обучающиеся приобретают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опыт творческой деятельности. </a:t>
            </a:r>
          </a:p>
        </p:txBody>
      </p:sp>
    </p:spTree>
    <p:extLst>
      <p:ext uri="{BB962C8B-B14F-4D97-AF65-F5344CB8AC3E}">
        <p14:creationId xmlns:p14="http://schemas.microsoft.com/office/powerpoint/2010/main" val="355845488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16632"/>
            <a:ext cx="9144000" cy="114300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     2</a:t>
            </a:r>
            <a:r>
              <a:rPr lang="ru-RU" dirty="0"/>
              <a:t>. По уровню трудности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268760"/>
            <a:ext cx="9144000" cy="4525963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Такой способ дифференциации предполагает следующие виды усложнения заданий для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обучающихся:</a:t>
            </a:r>
          </a:p>
          <a:p>
            <a:pPr>
              <a:lnSpc>
                <a:spcPct val="200000"/>
              </a:lnSpc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-усложнение </a:t>
            </a:r>
            <a:r>
              <a:rPr lang="ru-RU" sz="3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математического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материала;</a:t>
            </a:r>
          </a:p>
          <a:p>
            <a:pPr>
              <a:lnSpc>
                <a:spcPct val="200000"/>
              </a:lnSpc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разноуровневые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задания;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>
                <a:latin typeface="Times New Roman" pitchFamily="18" charset="0"/>
                <a:cs typeface="Times New Roman" pitchFamily="18" charset="0"/>
              </a:rPr>
            </a:b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613728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07504" y="1481328"/>
            <a:ext cx="8928992" cy="4525963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Такой способ дифференциации предполагает, что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обучающиеся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1-й и 2-й группы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выполняют кроме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основного ещё и дополнительное задание, аналогичное основному, однотипное с ним. </a:t>
            </a:r>
            <a:br>
              <a:rPr lang="ru-RU" sz="3600" dirty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Необходимость дифференциации заданий по объёму обусловлена разным темпом работы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обучающихся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07504" y="274638"/>
            <a:ext cx="8928992" cy="1210146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smtClean="0"/>
              <a:t>  3</a:t>
            </a:r>
            <a:r>
              <a:rPr lang="ru-RU" dirty="0"/>
              <a:t>. По объёму учебного материала</a:t>
            </a:r>
          </a:p>
        </p:txBody>
      </p:sp>
    </p:spTree>
    <p:extLst>
      <p:ext uri="{BB962C8B-B14F-4D97-AF65-F5344CB8AC3E}">
        <p14:creationId xmlns:p14="http://schemas.microsoft.com/office/powerpoint/2010/main" val="418027489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0" y="1481328"/>
            <a:ext cx="9144000" cy="4525963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2500"/>
          </a:bodyPr>
          <a:lstStyle/>
          <a:p>
            <a:r>
              <a:rPr lang="ru-RU" sz="4000" dirty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При таком способе дифференциации не предполагается различий в учебных заданиях для разных групп </a:t>
            </a:r>
            <a:r>
              <a:rPr lang="ru-RU" sz="4000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обучающихся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109728" indent="0">
              <a:buNone/>
            </a:pPr>
            <a:r>
              <a:rPr lang="ru-RU" sz="4000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4000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Все выполняют </a:t>
            </a:r>
            <a:r>
              <a:rPr lang="ru-RU" sz="4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одинаковые упражнения</a:t>
            </a:r>
            <a:r>
              <a:rPr lang="ru-RU" sz="4000" dirty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, но одни это делают под руководством учителя, а другие самостоятельно.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210146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3700" dirty="0">
                <a:solidFill>
                  <a:schemeClr val="dk1"/>
                </a:solidFill>
                <a:latin typeface="+mn-lt"/>
                <a:ea typeface="+mn-ea"/>
                <a:cs typeface="+mn-cs"/>
              </a:rPr>
              <a:t>4. По степени самостоятельности</a:t>
            </a:r>
          </a:p>
        </p:txBody>
      </p:sp>
    </p:spTree>
    <p:extLst>
      <p:ext uri="{BB962C8B-B14F-4D97-AF65-F5344CB8AC3E}">
        <p14:creationId xmlns:p14="http://schemas.microsoft.com/office/powerpoint/2010/main" val="17193590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9144" y="116632"/>
            <a:ext cx="8928992" cy="600164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•        Как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изменить отношение к предмету?</a:t>
            </a:r>
          </a:p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•	Как научить учиться?</a:t>
            </a:r>
          </a:p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•	Что необходимо сделать, чтобы интерес к научным знаниям не был ситуативным и по возможности - стал частью их профессиональной жизни?</a:t>
            </a:r>
          </a:p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•	Как организовать учение, чтобы оно не превращалось в скучное и однообразное занятие?</a:t>
            </a:r>
          </a:p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•	Как через уроки по предмету развивать интеллектуальные способности, познавательный интерес, индивидуальный стиль учебной деятельности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обучающихся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490774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0" y="1412776"/>
            <a:ext cx="9144000" cy="5445224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4000" dirty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4000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отличие от дифференциации по степени </a:t>
            </a:r>
            <a:r>
              <a:rPr lang="ru-RU" sz="4000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самостоятельности </a:t>
            </a:r>
            <a:r>
              <a:rPr lang="ru-RU" sz="4000" dirty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не предусматривает организации фронтальной работы под </a:t>
            </a:r>
            <a:r>
              <a:rPr lang="ru-RU" sz="4000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руководством преподавателя. </a:t>
            </a:r>
            <a:r>
              <a:rPr lang="ru-RU" sz="4000" dirty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Все </a:t>
            </a:r>
            <a:r>
              <a:rPr lang="ru-RU" sz="4000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сразу </a:t>
            </a:r>
            <a:r>
              <a:rPr lang="ru-RU" sz="4000" dirty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приступают к самостоятельной работе. Но, тем </a:t>
            </a:r>
            <a:r>
              <a:rPr lang="ru-RU" sz="4000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кто испытывает затруднения, </a:t>
            </a:r>
            <a:r>
              <a:rPr lang="ru-RU" sz="4000" dirty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оказывается дозированная помощь. </a:t>
            </a:r>
            <a:br>
              <a:rPr lang="ru-RU" sz="4000" dirty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4000" dirty="0">
              <a:solidFill>
                <a:schemeClr val="dk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700" dirty="0" smtClean="0">
                <a:solidFill>
                  <a:schemeClr val="dk1"/>
                </a:solidFill>
                <a:latin typeface="+mn-lt"/>
                <a:ea typeface="+mn-ea"/>
                <a:cs typeface="+mn-cs"/>
              </a:rPr>
              <a:t>  5</a:t>
            </a:r>
            <a:r>
              <a:rPr lang="ru-RU" sz="3700" dirty="0">
                <a:solidFill>
                  <a:schemeClr val="dk1"/>
                </a:solidFill>
                <a:latin typeface="+mn-lt"/>
                <a:ea typeface="+mn-ea"/>
                <a:cs typeface="+mn-cs"/>
              </a:rPr>
              <a:t>. По степени и характеру </a:t>
            </a:r>
            <a:r>
              <a:rPr lang="ru-RU" sz="3700" dirty="0" smtClean="0">
                <a:solidFill>
                  <a:schemeClr val="dk1"/>
                </a:solidFill>
                <a:latin typeface="+mn-lt"/>
                <a:ea typeface="+mn-ea"/>
                <a:cs typeface="+mn-cs"/>
              </a:rPr>
              <a:t>помощи</a:t>
            </a:r>
            <a:endParaRPr lang="ru-RU" sz="3700" dirty="0">
              <a:solidFill>
                <a:schemeClr val="dk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9197574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0" y="1196752"/>
            <a:ext cx="9144000" cy="5661248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использовать на уроках различный по степени трудности материал;</a:t>
            </a:r>
          </a:p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использовать предметно-практическую деятельность;</a:t>
            </a:r>
          </a:p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использовать многократное повторение приемов работы и использование конкретного материала;</a:t>
            </a:r>
          </a:p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использовать самостоятельное обобщение материала сильными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обучающимися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3695" y="0"/>
            <a:ext cx="9144000" cy="114300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3700" dirty="0" smtClean="0">
                <a:solidFill>
                  <a:schemeClr val="dk1"/>
                </a:solidFill>
                <a:latin typeface="+mn-lt"/>
                <a:ea typeface="+mn-ea"/>
                <a:cs typeface="+mn-cs"/>
              </a:rPr>
              <a:t>      Методические </a:t>
            </a:r>
            <a:r>
              <a:rPr lang="ru-RU" sz="3700" dirty="0">
                <a:solidFill>
                  <a:schemeClr val="dk1"/>
                </a:solidFill>
                <a:latin typeface="+mn-lt"/>
                <a:ea typeface="+mn-ea"/>
                <a:cs typeface="+mn-cs"/>
              </a:rPr>
              <a:t>рекомендации</a:t>
            </a:r>
          </a:p>
        </p:txBody>
      </p:sp>
    </p:spTree>
    <p:extLst>
      <p:ext uri="{BB962C8B-B14F-4D97-AF65-F5344CB8AC3E}">
        <p14:creationId xmlns:p14="http://schemas.microsoft.com/office/powerpoint/2010/main" val="400850726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404002"/>
            <a:ext cx="9144000" cy="578619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65760" indent="-256032">
              <a:spcBef>
                <a:spcPts val="400"/>
              </a:spcBef>
              <a:buClr>
                <a:schemeClr val="accent1"/>
              </a:buClr>
              <a:buSzPct val="68000"/>
              <a:buFont typeface="Wingdings 3"/>
              <a:buChar char=""/>
            </a:pP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3600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истематически </a:t>
            </a:r>
            <a:r>
              <a:rPr lang="ru-RU" sz="3600" dirty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использовать повторение средними или слабыми </a:t>
            </a:r>
            <a:r>
              <a:rPr lang="ru-RU" sz="3600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обучающимися </a:t>
            </a:r>
            <a:r>
              <a:rPr lang="ru-RU" sz="3600" dirty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вывода со слов сильных </a:t>
            </a:r>
            <a:r>
              <a:rPr lang="ru-RU" sz="3600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обучающихся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;</a:t>
            </a:r>
            <a:endParaRPr lang="ru-RU" sz="3600" dirty="0">
              <a:solidFill>
                <a:schemeClr val="dk1"/>
              </a:solidFill>
              <a:latin typeface="Times New Roman" pitchFamily="18" charset="0"/>
              <a:cs typeface="Times New Roman" pitchFamily="18" charset="0"/>
            </a:endParaRPr>
          </a:p>
          <a:p>
            <a:pPr marL="365760" indent="-256032">
              <a:spcBef>
                <a:spcPts val="400"/>
              </a:spcBef>
              <a:buClr>
                <a:schemeClr val="accent1"/>
              </a:buClr>
              <a:buSzPct val="68000"/>
              <a:buFont typeface="Wingdings 3"/>
              <a:buChar char=""/>
            </a:pP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3600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спользовать </a:t>
            </a:r>
            <a:r>
              <a:rPr lang="ru-RU" sz="3600" dirty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дополнение сильными и средними </a:t>
            </a:r>
            <a:r>
              <a:rPr lang="ru-RU" sz="3600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обучающимися </a:t>
            </a:r>
            <a:r>
              <a:rPr lang="ru-RU" sz="3600" dirty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ответов слабых </a:t>
            </a:r>
            <a:r>
              <a:rPr lang="ru-RU" sz="3600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обучающихся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;</a:t>
            </a:r>
            <a:endParaRPr lang="ru-RU" sz="3600" dirty="0">
              <a:solidFill>
                <a:schemeClr val="dk1"/>
              </a:solidFill>
              <a:latin typeface="Times New Roman" pitchFamily="18" charset="0"/>
              <a:cs typeface="Times New Roman" pitchFamily="18" charset="0"/>
            </a:endParaRPr>
          </a:p>
          <a:p>
            <a:pPr marL="365760" indent="-256032">
              <a:spcBef>
                <a:spcPts val="400"/>
              </a:spcBef>
              <a:buClr>
                <a:schemeClr val="accent1"/>
              </a:buClr>
              <a:buSzPct val="68000"/>
              <a:buFont typeface="Wingdings 3"/>
              <a:buChar char=""/>
            </a:pP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3600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истематически </a:t>
            </a:r>
            <a:r>
              <a:rPr lang="ru-RU" sz="3600" dirty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использовать вопросы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слабым обучающимся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;</a:t>
            </a:r>
            <a:endParaRPr lang="ru-RU" sz="3600" dirty="0">
              <a:solidFill>
                <a:schemeClr val="dk1"/>
              </a:solidFill>
              <a:latin typeface="Times New Roman" pitchFamily="18" charset="0"/>
              <a:cs typeface="Times New Roman" pitchFamily="18" charset="0"/>
            </a:endParaRPr>
          </a:p>
          <a:p>
            <a:pPr marL="365760" indent="-256032">
              <a:spcBef>
                <a:spcPts val="400"/>
              </a:spcBef>
              <a:buClr>
                <a:schemeClr val="accent1"/>
              </a:buClr>
              <a:buSzPct val="68000"/>
              <a:buFont typeface="Wingdings 3"/>
              <a:buChar char=""/>
            </a:pP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3600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спользовать </a:t>
            </a:r>
            <a:r>
              <a:rPr lang="ru-RU" sz="3600" dirty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вариативность заданий по трудности и по объему.</a:t>
            </a:r>
          </a:p>
        </p:txBody>
      </p:sp>
    </p:spTree>
    <p:extLst>
      <p:ext uri="{BB962C8B-B14F-4D97-AF65-F5344CB8AC3E}">
        <p14:creationId xmlns:p14="http://schemas.microsoft.com/office/powerpoint/2010/main" val="305327375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8406"/>
            <a:ext cx="9144000" cy="634019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65760" indent="-256032">
              <a:spcBef>
                <a:spcPts val="400"/>
              </a:spcBef>
              <a:buClr>
                <a:schemeClr val="accent1"/>
              </a:buClr>
              <a:buSzPct val="68000"/>
              <a:buFont typeface="Wingdings 3"/>
              <a:buChar char=""/>
            </a:pP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3600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спользовать </a:t>
            </a:r>
            <a:r>
              <a:rPr lang="ru-RU" sz="3600" dirty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наглядный материал в работе со </a:t>
            </a:r>
            <a:r>
              <a:rPr lang="ru-RU" sz="3600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слабыми;</a:t>
            </a:r>
            <a:endParaRPr lang="ru-RU" sz="3600" dirty="0">
              <a:solidFill>
                <a:schemeClr val="dk1"/>
              </a:solidFill>
              <a:latin typeface="Times New Roman" pitchFamily="18" charset="0"/>
              <a:cs typeface="Times New Roman" pitchFamily="18" charset="0"/>
            </a:endParaRPr>
          </a:p>
          <a:p>
            <a:pPr marL="365760" indent="-256032">
              <a:spcBef>
                <a:spcPts val="400"/>
              </a:spcBef>
              <a:buClr>
                <a:schemeClr val="accent1"/>
              </a:buClr>
              <a:buSzPct val="68000"/>
              <a:buFont typeface="Wingdings 3"/>
              <a:buChar char=""/>
            </a:pP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3600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аботать </a:t>
            </a:r>
            <a:r>
              <a:rPr lang="ru-RU" sz="3600" dirty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с группами обучающихся (сильной, средней и слабой</a:t>
            </a:r>
            <a:r>
              <a:rPr lang="ru-RU" sz="3600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);</a:t>
            </a:r>
            <a:endParaRPr lang="ru-RU" sz="3600" dirty="0">
              <a:solidFill>
                <a:schemeClr val="dk1"/>
              </a:solidFill>
              <a:latin typeface="Times New Roman" pitchFamily="18" charset="0"/>
              <a:cs typeface="Times New Roman" pitchFamily="18" charset="0"/>
            </a:endParaRPr>
          </a:p>
          <a:p>
            <a:pPr marL="365760" indent="-256032">
              <a:spcBef>
                <a:spcPts val="400"/>
              </a:spcBef>
              <a:buClr>
                <a:schemeClr val="accent1"/>
              </a:buClr>
              <a:buSzPct val="68000"/>
              <a:buFont typeface="Wingdings 3"/>
              <a:buChar char=""/>
            </a:pP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3600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истематически </a:t>
            </a:r>
            <a:r>
              <a:rPr lang="ru-RU" sz="3600" dirty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работать при выполнении заданий  с обучающимися, имеющими сугубо индивидуальные </a:t>
            </a:r>
            <a:r>
              <a:rPr lang="ru-RU" sz="3600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особенности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;</a:t>
            </a:r>
            <a:endParaRPr lang="ru-RU" sz="3600" dirty="0" smtClean="0">
              <a:solidFill>
                <a:schemeClr val="dk1"/>
              </a:solidFill>
              <a:latin typeface="Times New Roman" pitchFamily="18" charset="0"/>
              <a:cs typeface="Times New Roman" pitchFamily="18" charset="0"/>
            </a:endParaRPr>
          </a:p>
          <a:p>
            <a:pPr marL="365760" indent="-256032">
              <a:spcBef>
                <a:spcPts val="400"/>
              </a:spcBef>
              <a:buClr>
                <a:schemeClr val="accent1"/>
              </a:buClr>
              <a:buSzPct val="68000"/>
              <a:buFont typeface="Wingdings 3"/>
              <a:buChar char=""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анализ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задачи необходимо вести таким образом, чтобы каждый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независимо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от его способностей и подготовки получал в задании определенную степень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трудности.</a:t>
            </a:r>
            <a:endParaRPr lang="ru-RU" sz="3600" dirty="0">
              <a:solidFill>
                <a:schemeClr val="dk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420213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Повторение 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124744"/>
            <a:ext cx="9144000" cy="5733256"/>
          </a:xfrm>
        </p:spPr>
        <p:txBody>
          <a:bodyPr>
            <a:normAutofit/>
          </a:bodyPr>
          <a:lstStyle/>
          <a:p>
            <a:pPr algn="just"/>
            <a:r>
              <a:rPr lang="ru-RU" b="1" dirty="0">
                <a:solidFill>
                  <a:srgbClr val="333333"/>
                </a:solidFill>
                <a:latin typeface="Museo Sans Cyrl"/>
              </a:rPr>
              <a:t>Закон Ома для участка цепи</a:t>
            </a:r>
            <a:r>
              <a:rPr lang="ru-RU" dirty="0">
                <a:solidFill>
                  <a:srgbClr val="333333"/>
                </a:solidFill>
                <a:latin typeface="Museo Sans Cyrl"/>
              </a:rPr>
              <a:t>: сила тока прямо пропорциональна напряжению и обратно пропорциональна сопротивлению:</a:t>
            </a:r>
          </a:p>
          <a:p>
            <a:pPr algn="just"/>
            <a:endParaRPr lang="ru-RU" i="1" dirty="0" smtClean="0">
              <a:solidFill>
                <a:srgbClr val="333333"/>
              </a:solidFill>
              <a:latin typeface="Museo Sans Cyrl"/>
            </a:endParaRPr>
          </a:p>
          <a:p>
            <a:pPr algn="just"/>
            <a:endParaRPr lang="ru-RU" i="1" dirty="0" smtClean="0">
              <a:solidFill>
                <a:srgbClr val="333333"/>
              </a:solidFill>
              <a:latin typeface="Museo Sans Cyrl"/>
            </a:endParaRPr>
          </a:p>
          <a:p>
            <a:pPr algn="just"/>
            <a:r>
              <a:rPr lang="ru-RU" i="1" dirty="0" smtClean="0">
                <a:solidFill>
                  <a:srgbClr val="333333"/>
                </a:solidFill>
                <a:latin typeface="Museo Sans Cyrl"/>
              </a:rPr>
              <a:t>Замечание</a:t>
            </a:r>
            <a:r>
              <a:rPr lang="ru-RU" dirty="0">
                <a:solidFill>
                  <a:srgbClr val="333333"/>
                </a:solidFill>
                <a:latin typeface="Museo Sans Cyrl"/>
              </a:rPr>
              <a:t>. Этот закон лежит в основе науки под названием электротехника.</a:t>
            </a:r>
          </a:p>
          <a:p>
            <a:pPr algn="just"/>
            <a:r>
              <a:rPr lang="ru-RU" dirty="0" smtClean="0">
                <a:solidFill>
                  <a:srgbClr val="333333"/>
                </a:solidFill>
                <a:latin typeface="Museo Sans Cyrl"/>
              </a:rPr>
              <a:t>Обозначения</a:t>
            </a:r>
            <a:r>
              <a:rPr lang="ru-RU" dirty="0">
                <a:solidFill>
                  <a:srgbClr val="333333"/>
                </a:solidFill>
                <a:latin typeface="Museo Sans Cyrl"/>
              </a:rPr>
              <a:t>:</a:t>
            </a:r>
          </a:p>
          <a:p>
            <a:pPr algn="just"/>
            <a:r>
              <a:rPr lang="ru-RU" dirty="0">
                <a:solidFill>
                  <a:srgbClr val="333333"/>
                </a:solidFill>
                <a:latin typeface="Museo Sans Cyrl"/>
              </a:rPr>
              <a:t> </a:t>
            </a:r>
            <a:r>
              <a:rPr lang="ru-RU" dirty="0" smtClean="0">
                <a:solidFill>
                  <a:srgbClr val="333333"/>
                </a:solidFill>
                <a:latin typeface="Museo Sans Cyrl"/>
              </a:rPr>
              <a:t>    напряжение</a:t>
            </a:r>
            <a:r>
              <a:rPr lang="ru-RU" dirty="0">
                <a:solidFill>
                  <a:srgbClr val="333333"/>
                </a:solidFill>
                <a:latin typeface="Museo Sans Cyrl"/>
              </a:rPr>
              <a:t>, В;</a:t>
            </a:r>
          </a:p>
          <a:p>
            <a:pPr algn="just"/>
            <a:r>
              <a:rPr lang="ru-RU" dirty="0">
                <a:solidFill>
                  <a:srgbClr val="333333"/>
                </a:solidFill>
                <a:latin typeface="Museo Sans Cyrl"/>
              </a:rPr>
              <a:t> </a:t>
            </a:r>
            <a:r>
              <a:rPr lang="ru-RU" dirty="0" smtClean="0">
                <a:solidFill>
                  <a:srgbClr val="333333"/>
                </a:solidFill>
                <a:latin typeface="Museo Sans Cyrl"/>
              </a:rPr>
              <a:t>    сила </a:t>
            </a:r>
            <a:r>
              <a:rPr lang="ru-RU" dirty="0">
                <a:solidFill>
                  <a:srgbClr val="333333"/>
                </a:solidFill>
                <a:latin typeface="Museo Sans Cyrl"/>
              </a:rPr>
              <a:t>тока, А;</a:t>
            </a:r>
          </a:p>
          <a:p>
            <a:pPr algn="just"/>
            <a:r>
              <a:rPr lang="ru-RU" dirty="0">
                <a:solidFill>
                  <a:srgbClr val="333333"/>
                </a:solidFill>
                <a:latin typeface="Museo Sans Cyrl"/>
              </a:rPr>
              <a:t> </a:t>
            </a:r>
            <a:r>
              <a:rPr lang="ru-RU" dirty="0" smtClean="0">
                <a:solidFill>
                  <a:srgbClr val="333333"/>
                </a:solidFill>
                <a:latin typeface="Museo Sans Cyrl"/>
              </a:rPr>
              <a:t>    сопротивление</a:t>
            </a:r>
            <a:r>
              <a:rPr lang="ru-RU" dirty="0">
                <a:solidFill>
                  <a:srgbClr val="333333"/>
                </a:solidFill>
                <a:latin typeface="Museo Sans Cyrl"/>
              </a:rPr>
              <a:t>, Ом.</a:t>
            </a:r>
          </a:p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1988840"/>
            <a:ext cx="1584176" cy="15121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33" y="4728163"/>
            <a:ext cx="433922" cy="5760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098" y="5229200"/>
            <a:ext cx="500857" cy="5040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020" y="5661248"/>
            <a:ext cx="699580" cy="5919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7355714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0" y="1124744"/>
            <a:ext cx="9144000" cy="4968552"/>
          </a:xfrm>
        </p:spPr>
        <p:txBody>
          <a:bodyPr>
            <a:noAutofit/>
          </a:bodyPr>
          <a:lstStyle/>
          <a:p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Какова сила тока в резисторе, если его сопротивление 12 Ом, а напряжение на нем 120 В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Определите силу тока в медном проводнике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сечени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м 0,5мм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^2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, 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если длина проводника 100 м, а напряжение на его концах равно 6,8 В. 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5339196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39974"/>
            <a:ext cx="9144000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Задача № 1.Какое количество энергии требуется для обращения воды массой 150 г в пар при температуре 100 °С? </a:t>
            </a:r>
          </a:p>
          <a:p>
            <a:r>
              <a:rPr lang="ru-RU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Задача № 2.  Какое количество энергии требуется для превращения воды массой 2 кг, взятой при температуре 20 °С, в пар? </a:t>
            </a:r>
          </a:p>
          <a:p>
            <a:r>
              <a:rPr lang="ru-RU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Задача № 3.Какое количество энергии нужно затратить, чтобы воду массой 5 кг, взятую при температуре 0 °С, довести до кипения и испарить её?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Задача № 4.  Какое количество теплоты выделяется при конденсации водяного пара массой 10 кг при температуре 100 °С и охлаждении образовавшейся воды до 20 °С?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Задача № 5.  Какое количество теплоты необходимо, чтобы из льда массой 2 кг, взятого при температуре -10 °С, получить пар при 100 °С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154320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8634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Задача № 6.  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Из чайника выкипела вода объемом 0,5 л, начальная температура которой была равна 10 °С. Какое количество теплоты оказалось излишне затраченным?</a:t>
            </a:r>
          </a:p>
          <a:p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Задача № 7. 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На какую высоту можно было бы поднять груз массой 1т , если бы удалось полностью использовать энергию, освобождающуюся при остывании 1 л воды от 100 градусов Цельсия до 20 градусов?</a:t>
            </a:r>
          </a:p>
        </p:txBody>
      </p:sp>
    </p:spTree>
    <p:extLst>
      <p:ext uri="{BB962C8B-B14F-4D97-AF65-F5344CB8AC3E}">
        <p14:creationId xmlns:p14="http://schemas.microsoft.com/office/powerpoint/2010/main" val="41380515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8879"/>
            <a:ext cx="9144000" cy="1143000"/>
          </a:xfrm>
        </p:spPr>
        <p:txBody>
          <a:bodyPr>
            <a:normAutofit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Формулы, используемые при решении задач на последовательное соединение проводников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90985366"/>
              </p:ext>
            </p:extLst>
          </p:nvPr>
        </p:nvGraphicFramePr>
        <p:xfrm>
          <a:off x="0" y="1164124"/>
          <a:ext cx="9144000" cy="5675977"/>
        </p:xfrm>
        <a:graphic>
          <a:graphicData uri="http://schemas.openxmlformats.org/drawingml/2006/table">
            <a:tbl>
              <a:tblPr firstRow="1" firstCol="1" bandRow="1"/>
              <a:tblGrid>
                <a:gridCol w="3275856"/>
                <a:gridCol w="1911328"/>
                <a:gridCol w="1910054"/>
                <a:gridCol w="2046762"/>
              </a:tblGrid>
              <a:tr h="637136">
                <a:tc>
                  <a:txBody>
                    <a:bodyPr/>
                    <a:lstStyle/>
                    <a:p>
                      <a:pPr algn="ctr" fontAlgn="base">
                        <a:lnSpc>
                          <a:spcPts val="195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Название величины</a:t>
                      </a:r>
                      <a:endParaRPr lang="ru-RU" sz="24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95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Обозначение</a:t>
                      </a:r>
                      <a:endParaRPr lang="ru-RU" sz="24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95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Единица измерения</a:t>
                      </a:r>
                      <a:endParaRPr lang="ru-RU" sz="24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95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Формула</a:t>
                      </a:r>
                      <a:endParaRPr lang="ru-RU" sz="24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30601">
                <a:tc>
                  <a:txBody>
                    <a:bodyPr/>
                    <a:lstStyle/>
                    <a:p>
                      <a:pPr algn="ctr" fontAlgn="base">
                        <a:lnSpc>
                          <a:spcPts val="195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Сила тока</a:t>
                      </a:r>
                      <a:endParaRPr lang="ru-RU" sz="20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95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I</a:t>
                      </a:r>
                      <a:endParaRPr lang="ru-RU" sz="20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950"/>
                        </a:lnSpc>
                        <a:spcAft>
                          <a:spcPts val="1125"/>
                        </a:spcAft>
                      </a:pPr>
                      <a:r>
                        <a:rPr lang="ru-RU" sz="20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А</a:t>
                      </a:r>
                      <a:endParaRPr lang="ru-RU" sz="20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95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I = U / R</a:t>
                      </a:r>
                      <a:endParaRPr lang="ru-RU" sz="20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20080">
                <a:tc>
                  <a:txBody>
                    <a:bodyPr/>
                    <a:lstStyle/>
                    <a:p>
                      <a:pPr algn="ctr" fontAlgn="base">
                        <a:lnSpc>
                          <a:spcPts val="195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Напряжение</a:t>
                      </a:r>
                      <a:endParaRPr lang="ru-RU" sz="20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95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U</a:t>
                      </a:r>
                      <a:endParaRPr lang="ru-RU" sz="20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950"/>
                        </a:lnSpc>
                        <a:spcAft>
                          <a:spcPts val="1125"/>
                        </a:spcAft>
                      </a:pPr>
                      <a:r>
                        <a:rPr lang="ru-RU" sz="20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</a:t>
                      </a:r>
                      <a:endParaRPr lang="ru-RU" sz="20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95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U = IR</a:t>
                      </a:r>
                      <a:endParaRPr lang="ru-RU" sz="20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2088">
                <a:tc>
                  <a:txBody>
                    <a:bodyPr/>
                    <a:lstStyle/>
                    <a:p>
                      <a:pPr algn="ctr" fontAlgn="base">
                        <a:lnSpc>
                          <a:spcPts val="195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Сопротивление</a:t>
                      </a:r>
                      <a:endParaRPr lang="ru-RU" sz="20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95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R</a:t>
                      </a:r>
                      <a:endParaRPr lang="ru-RU" sz="20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950"/>
                        </a:lnSpc>
                        <a:spcAft>
                          <a:spcPts val="1125"/>
                        </a:spcAft>
                      </a:pPr>
                      <a:r>
                        <a:rPr lang="ru-RU" sz="20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Ом</a:t>
                      </a:r>
                      <a:endParaRPr lang="ru-RU" sz="20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95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R = U/I</a:t>
                      </a:r>
                      <a:endParaRPr lang="ru-RU" sz="20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2088">
                <a:tc>
                  <a:txBody>
                    <a:bodyPr/>
                    <a:lstStyle/>
                    <a:p>
                      <a:pPr algn="ctr" fontAlgn="base">
                        <a:lnSpc>
                          <a:spcPts val="195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Сила тока на участке цепи</a:t>
                      </a:r>
                      <a:endParaRPr lang="ru-RU" sz="20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95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I</a:t>
                      </a:r>
                      <a:endParaRPr lang="ru-RU" sz="20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950"/>
                        </a:lnSpc>
                        <a:spcAft>
                          <a:spcPts val="1125"/>
                        </a:spcAft>
                      </a:pPr>
                      <a:r>
                        <a:rPr lang="ru-RU" sz="20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A</a:t>
                      </a:r>
                      <a:endParaRPr lang="ru-RU" sz="20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95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I = I</a:t>
                      </a:r>
                      <a:r>
                        <a:rPr lang="ru-RU" sz="2000" baseline="-250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r>
                        <a:rPr lang="ru-RU" sz="20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= I</a:t>
                      </a:r>
                      <a:r>
                        <a:rPr lang="ru-RU" sz="2000" baseline="-250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20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00296">
                <a:tc>
                  <a:txBody>
                    <a:bodyPr/>
                    <a:lstStyle/>
                    <a:p>
                      <a:pPr algn="ctr" fontAlgn="base">
                        <a:lnSpc>
                          <a:spcPts val="195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Напряжение на концах участка</a:t>
                      </a:r>
                      <a:endParaRPr lang="ru-RU" sz="20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95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U</a:t>
                      </a:r>
                      <a:endParaRPr lang="ru-RU" sz="20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950"/>
                        </a:lnSpc>
                        <a:spcAft>
                          <a:spcPts val="1125"/>
                        </a:spcAft>
                      </a:pPr>
                      <a:r>
                        <a:rPr lang="ru-RU" sz="20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B</a:t>
                      </a:r>
                      <a:endParaRPr lang="ru-RU" sz="20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95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U = U</a:t>
                      </a:r>
                      <a:r>
                        <a:rPr lang="ru-RU" sz="2000" baseline="-250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r>
                        <a:rPr lang="ru-RU" sz="20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+ U</a:t>
                      </a:r>
                      <a:r>
                        <a:rPr lang="ru-RU" sz="2000" baseline="-250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20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03688">
                <a:tc>
                  <a:txBody>
                    <a:bodyPr/>
                    <a:lstStyle/>
                    <a:p>
                      <a:pPr algn="ctr" fontAlgn="base">
                        <a:lnSpc>
                          <a:spcPts val="195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Сопротивление участка цепи</a:t>
                      </a:r>
                      <a:endParaRPr lang="ru-RU" sz="20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95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R</a:t>
                      </a:r>
                      <a:endParaRPr lang="ru-RU" sz="20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950"/>
                        </a:lnSpc>
                        <a:spcAft>
                          <a:spcPts val="1125"/>
                        </a:spcAft>
                      </a:pPr>
                      <a:r>
                        <a:rPr lang="ru-RU" sz="20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Ом</a:t>
                      </a:r>
                      <a:endParaRPr lang="ru-RU" sz="20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95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R = R</a:t>
                      </a:r>
                      <a:r>
                        <a:rPr lang="ru-RU" sz="2000" baseline="-250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r>
                        <a:rPr lang="ru-RU" sz="20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+ R</a:t>
                      </a:r>
                      <a:r>
                        <a:rPr lang="ru-RU" sz="2000" baseline="-250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20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1873931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11970" y="-45530"/>
            <a:ext cx="8831136" cy="3046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Самостоятельная работа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«Последовательное и параллельное соединение проводников»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 уровень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ВАРИАНТ 1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 По схеме, изображенной на рисунке, определите пока­зания 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амперметра и общее сопротивление в электрической цепи, 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если 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R</a:t>
            </a:r>
            <a:r>
              <a:rPr kumimoji="0" lang="ru-RU" sz="24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= 5 Ом, 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R</a:t>
            </a:r>
            <a:r>
              <a:rPr kumimoji="0" lang="ru-RU" sz="24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= 3 Ом.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49" name="Рисунок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2708920"/>
            <a:ext cx="6480720" cy="4149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0" y="1706563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1698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332656"/>
            <a:ext cx="8928992" cy="563231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Для системного решения вышеозначенных проблем необходимо обеспечить “ситуацию успеха”. Одним из возможных путей успешной деятельности обучающихся является </a:t>
            </a:r>
            <a:r>
              <a:rPr lang="ru-RU" sz="4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дифференциация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, при которой каждый обучается на доступном ему уровне трудности (в зоне своего ближайшего развития). </a:t>
            </a:r>
          </a:p>
        </p:txBody>
      </p:sp>
    </p:spTree>
    <p:extLst>
      <p:ext uri="{BB962C8B-B14F-4D97-AF65-F5344CB8AC3E}">
        <p14:creationId xmlns:p14="http://schemas.microsoft.com/office/powerpoint/2010/main" val="2248343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980728"/>
            <a:ext cx="8229600" cy="4032448"/>
          </a:xfrm>
          <a:solidFill>
            <a:schemeClr val="tx1"/>
          </a:solidFill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txBody>
          <a:bodyPr>
            <a:noAutofit/>
          </a:bodyPr>
          <a:lstStyle/>
          <a:p>
            <a:r>
              <a:rPr lang="ru-RU" sz="8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Спасибо за внимание</a:t>
            </a:r>
            <a:endParaRPr lang="ru-RU" sz="8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66761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332656"/>
            <a:ext cx="8856984" cy="600164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Следует различать два термина: </a:t>
            </a:r>
            <a:r>
              <a:rPr lang="ru-RU" sz="32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“дифференцированное обучение”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32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“дифференцированный подход в обучении”. </a:t>
            </a:r>
          </a:p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  В первом случае рассматриваются социально-экономические, правовые, организационно-управленческие, дидактические аспекты обучения. </a:t>
            </a:r>
          </a:p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  Во втором случае речь идет о разработке дифференцированного подхода к каждому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обучающемуся для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формирования и коррекции развития личности в избранной области обучения.</a:t>
            </a:r>
          </a:p>
        </p:txBody>
      </p:sp>
    </p:spTree>
    <p:extLst>
      <p:ext uri="{BB962C8B-B14F-4D97-AF65-F5344CB8AC3E}">
        <p14:creationId xmlns:p14="http://schemas.microsoft.com/office/powerpoint/2010/main" val="3102746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116632"/>
            <a:ext cx="8928992" cy="612475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В основе </a:t>
            </a:r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дифференцированного подхода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лежит идея объединения деятельности учителя и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обучающихся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по достижению индивидуализированных (дифференцированных по уровням) целей обучения. Уровневая дифференциация предлагает перейти в процессе обучения 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от ориентации на максимум содержания, к ориентации на минимум.             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Необходимым является </a:t>
            </a:r>
            <a:r>
              <a:rPr lang="ru-RU" sz="2800" b="1" i="1" u="sng" dirty="0">
                <a:latin typeface="Times New Roman" pitchFamily="18" charset="0"/>
                <a:cs typeface="Times New Roman" pitchFamily="18" charset="0"/>
              </a:rPr>
              <a:t>четкое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определение 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минимума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, без которого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обучающийся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не сможет двигаться дальше в изучении предмета. Минимальный уровень, 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уровень общих требований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, задаётся в виде перечня понятий, законов, закономерностей; в виде вопросов, на которые учащийся должен ответить; в виде образцов типовых задач, которые должен уметь решать. </a:t>
            </a:r>
          </a:p>
        </p:txBody>
      </p:sp>
    </p:spTree>
    <p:extLst>
      <p:ext uri="{BB962C8B-B14F-4D97-AF65-F5344CB8AC3E}">
        <p14:creationId xmlns:p14="http://schemas.microsoft.com/office/powerpoint/2010/main" val="3412357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16632"/>
            <a:ext cx="9144000" cy="1143000"/>
          </a:xfrm>
        </p:spPr>
        <p:txBody>
          <a:bodyPr>
            <a:noAutofit/>
          </a:bodyPr>
          <a:lstStyle/>
          <a:p>
            <a:r>
              <a:rPr lang="ru-RU" dirty="0"/>
              <a:t>Процесс организации дифференцированного подхода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481328"/>
            <a:ext cx="8784976" cy="4525963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1 этап включает проведение диагностической стартовой контрольной работы по предметам (вид диагностической деятельности);</a:t>
            </a:r>
          </a:p>
          <a:p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2 этап предполагает распределение учащихся </a:t>
            </a: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по группам 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с учетом диагностики.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29289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7504" y="116632"/>
            <a:ext cx="8928992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  <a:t>Обучающиеся </a:t>
            </a:r>
            <a:r>
              <a:rPr lang="ru-RU" sz="5400" b="1" i="1" dirty="0">
                <a:latin typeface="Times New Roman" pitchFamily="18" charset="0"/>
                <a:cs typeface="Times New Roman" pitchFamily="18" charset="0"/>
              </a:rPr>
              <a:t>колледжа изначально объединены в группы по специальностям.</a:t>
            </a:r>
          </a:p>
          <a:p>
            <a:endParaRPr lang="ru-RU" sz="5400" b="1" i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5400" b="1" i="1" dirty="0">
                <a:latin typeface="Times New Roman" pitchFamily="18" charset="0"/>
                <a:cs typeface="Times New Roman" pitchFamily="18" charset="0"/>
              </a:rPr>
              <a:t>   Группы по уровню </a:t>
            </a:r>
            <a:r>
              <a:rPr lang="ru-RU" sz="5400" b="1" i="1" dirty="0" err="1">
                <a:latin typeface="Times New Roman" pitchFamily="18" charset="0"/>
                <a:cs typeface="Times New Roman" pitchFamily="18" charset="0"/>
              </a:rPr>
              <a:t>обученности</a:t>
            </a:r>
            <a:r>
              <a:rPr lang="ru-RU" sz="5400" b="1" i="1" dirty="0">
                <a:latin typeface="Times New Roman" pitchFamily="18" charset="0"/>
                <a:cs typeface="Times New Roman" pitchFamily="18" charset="0"/>
              </a:rPr>
              <a:t>, как правило, </a:t>
            </a:r>
            <a:r>
              <a:rPr lang="ru-RU" sz="54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создать невозможно. </a:t>
            </a:r>
          </a:p>
        </p:txBody>
      </p:sp>
    </p:spTree>
    <p:extLst>
      <p:ext uri="{BB962C8B-B14F-4D97-AF65-F5344CB8AC3E}">
        <p14:creationId xmlns:p14="http://schemas.microsoft.com/office/powerpoint/2010/main" val="3113720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60648"/>
            <a:ext cx="9144000" cy="569386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/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Возникает необходимость внутригрупповой уровневой дифференциации. Такой подход позволяет “слабым” успевать по предмету, а “сильным” - изучать физику на более высоком (чем средний) уровне.</a:t>
            </a:r>
          </a:p>
          <a:p>
            <a:pPr lvl="0"/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Какой уровень изучения выбрать обучающийся определяет самостоятельно, изучив по каждому из блоков, раздела физики, </a:t>
            </a:r>
            <a:r>
              <a:rPr lang="ru-RU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уровневые планы теоретического материала и </a:t>
            </a: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практические </a:t>
            </a:r>
            <a:r>
              <a:rPr lang="ru-RU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задания</a:t>
            </a:r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к ним, а так же какие результаты он должен иметь по выбранному уровню. Уровневые планы помогают обучающемуся адекватно оценить свои </a:t>
            </a: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возможности. </a:t>
            </a:r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Обучающийся имеется возможность всегда перейти с одного уровня на другой, усвоив содержание более низкого уровня.</a:t>
            </a:r>
          </a:p>
        </p:txBody>
      </p:sp>
    </p:spTree>
    <p:extLst>
      <p:ext uri="{BB962C8B-B14F-4D97-AF65-F5344CB8AC3E}">
        <p14:creationId xmlns:p14="http://schemas.microsoft.com/office/powerpoint/2010/main" val="3550105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8712968" cy="792088"/>
          </a:xfrm>
        </p:spPr>
        <p:txBody>
          <a:bodyPr>
            <a:normAutofit fontScale="90000"/>
          </a:bodyPr>
          <a:lstStyle/>
          <a:p>
            <a:r>
              <a:rPr lang="ru-RU" dirty="0"/>
              <a:t>Результаты входного контроля знаний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2989239"/>
              </p:ext>
            </p:extLst>
          </p:nvPr>
        </p:nvGraphicFramePr>
        <p:xfrm>
          <a:off x="251520" y="1124744"/>
          <a:ext cx="8712968" cy="4684460"/>
        </p:xfrm>
        <a:graphic>
          <a:graphicData uri="http://schemas.openxmlformats.org/drawingml/2006/table">
            <a:tbl>
              <a:tblPr firstRow="1" firstCol="1" bandRow="1"/>
              <a:tblGrid>
                <a:gridCol w="1944216"/>
                <a:gridCol w="792088"/>
                <a:gridCol w="1296144"/>
                <a:gridCol w="1656184"/>
                <a:gridCol w="1390655"/>
                <a:gridCol w="1633681"/>
              </a:tblGrid>
              <a:tr h="697099">
                <a:tc>
                  <a:txBody>
                    <a:bodyPr/>
                    <a:lstStyle/>
                    <a:p>
                      <a:endParaRPr lang="ru-RU" sz="2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000" i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«5»</a:t>
                      </a:r>
                      <a:endParaRPr lang="ru-RU" sz="4000" i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000" i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«4»</a:t>
                      </a:r>
                      <a:endParaRPr lang="ru-RU" sz="4000" i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000" i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«3»</a:t>
                      </a:r>
                      <a:endParaRPr lang="ru-RU" sz="4000" i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000" i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«2»</a:t>
                      </a:r>
                      <a:endParaRPr lang="ru-RU" sz="4000" i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668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i="1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ЭСА-23-1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0</a:t>
                      </a:r>
                      <a:endParaRPr lang="ru-RU" sz="32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0</a:t>
                      </a:r>
                      <a:endParaRPr lang="ru-RU" sz="32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  <a:endParaRPr lang="ru-RU" sz="32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668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i="1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ЭИР-23-1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0</a:t>
                      </a:r>
                      <a:endParaRPr lang="ru-RU" sz="32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  <a:endParaRPr lang="ru-RU" sz="32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  <a:endParaRPr lang="ru-RU" sz="32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668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i="1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ВЕТ-23-1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0</a:t>
                      </a:r>
                      <a:endParaRPr lang="ru-RU" sz="3200" b="1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  <a:endParaRPr lang="ru-RU" sz="3200" b="1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6</a:t>
                      </a:r>
                      <a:endParaRPr lang="ru-RU" sz="32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668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i="1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ВЕТ-23-2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0</a:t>
                      </a:r>
                      <a:endParaRPr lang="ru-RU" sz="3200" b="1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  <a:endParaRPr lang="ru-RU" sz="3200" b="1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9</a:t>
                      </a:r>
                      <a:endParaRPr lang="ru-RU" sz="32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668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i="1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ЗУ-23-1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0</a:t>
                      </a:r>
                      <a:endParaRPr lang="ru-RU" sz="3200" b="1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  <a:endParaRPr lang="ru-RU" sz="3200" b="1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  <a:endParaRPr lang="ru-RU" sz="32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79593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шаблон математический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шаблон математический</Template>
  <TotalTime>2698</TotalTime>
  <Words>1289</Words>
  <Application>Microsoft Office PowerPoint</Application>
  <PresentationFormat>Экран (4:3)</PresentationFormat>
  <Paragraphs>151</Paragraphs>
  <Slides>30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30</vt:i4>
      </vt:variant>
    </vt:vector>
  </HeadingPairs>
  <TitlesOfParts>
    <vt:vector size="32" baseType="lpstr">
      <vt:lpstr>шаблон математический</vt:lpstr>
      <vt:lpstr>Открытая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Процесс организации дифференцированного подхода</vt:lpstr>
      <vt:lpstr>Презентация PowerPoint</vt:lpstr>
      <vt:lpstr>Презентация PowerPoint</vt:lpstr>
      <vt:lpstr>Результаты входного контроля знаний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Дифференциация содержания учебных заданий может быть по нескольким видам:</vt:lpstr>
      <vt:lpstr>Презентация PowerPoint</vt:lpstr>
      <vt:lpstr>     2. По уровню трудности</vt:lpstr>
      <vt:lpstr>  3. По объёму учебного материала</vt:lpstr>
      <vt:lpstr>4. По степени самостоятельности</vt:lpstr>
      <vt:lpstr>  5. По степени и характеру помощи</vt:lpstr>
      <vt:lpstr>      Методические рекомендации</vt:lpstr>
      <vt:lpstr>Презентация PowerPoint</vt:lpstr>
      <vt:lpstr>Презентация PowerPoint</vt:lpstr>
      <vt:lpstr>Повторение </vt:lpstr>
      <vt:lpstr>Задачи</vt:lpstr>
      <vt:lpstr>Презентация PowerPoint</vt:lpstr>
      <vt:lpstr>Презентация PowerPoint</vt:lpstr>
      <vt:lpstr>Формулы, используемые при решении задач на последовательное соединение проводников</vt:lpstr>
      <vt:lpstr>Презентация PowerPoint</vt:lpstr>
      <vt:lpstr>Спасибо за внимание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Comp</dc:creator>
  <cp:lastModifiedBy>User</cp:lastModifiedBy>
  <cp:revision>68</cp:revision>
  <dcterms:created xsi:type="dcterms:W3CDTF">2011-07-12T07:33:19Z</dcterms:created>
  <dcterms:modified xsi:type="dcterms:W3CDTF">2024-04-05T05:23:15Z</dcterms:modified>
</cp:coreProperties>
</file>