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5" r:id="rId4"/>
    <p:sldId id="264" r:id="rId5"/>
    <p:sldId id="266" r:id="rId6"/>
    <p:sldId id="268" r:id="rId7"/>
    <p:sldId id="267" r:id="rId8"/>
    <p:sldId id="269" r:id="rId9"/>
    <p:sldId id="272" r:id="rId10"/>
    <p:sldId id="273" r:id="rId11"/>
    <p:sldId id="270" r:id="rId12"/>
    <p:sldId id="27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5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:\Documents and Settings\Comp\Рабочий стол\МЕТОДИЧЕСКАЯ РАБОТА КОЛЛЕДЖА\МЕТОДИЧЕСКАЯ РАБОТА КОЛЛЕДЖА 2018-2019 УЧ. ГОД\рекламная и сувенирная продукция к 120-летию\эм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57256" cy="84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428604"/>
            <a:ext cx="4615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ГПОУ ТО «СХКБ им. И.А. Стебута»</a:t>
            </a:r>
            <a:endParaRPr lang="ru-RU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  <a:cs typeface="Times New Roman" pitchFamily="18" charset="0"/>
              </a:rPr>
              <a:t>Научно-практическая конференция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64" y="2071678"/>
            <a:ext cx="85011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Актуальные вопросы современного среднего профессионального образования: традиции, опыт и инновации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02" y="3429001"/>
            <a:ext cx="82154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Тема «Ценности семьи в современном учебно-воспитательном процессе»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7148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 err="1" smtClean="0">
                <a:ln w="0"/>
                <a:latin typeface="Times New Roman" pitchFamily="18" charset="0"/>
                <a:cs typeface="Times New Roman" pitchFamily="18" charset="0"/>
              </a:rPr>
              <a:t>Барсукова</a:t>
            </a: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 Т.А.,  </a:t>
            </a:r>
          </a:p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преподаватель,</a:t>
            </a:r>
          </a:p>
          <a:p>
            <a:pPr algn="r">
              <a:defRPr/>
            </a:pPr>
            <a:r>
              <a:rPr lang="ru-RU" b="1" dirty="0" smtClean="0">
                <a:ln w="0"/>
                <a:latin typeface="Times New Roman" pitchFamily="18" charset="0"/>
                <a:cs typeface="Times New Roman" pitchFamily="18" charset="0"/>
              </a:rPr>
              <a:t>ГПОУ ТО «СХКБ им. И.А. Стебута»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Богородицк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</a:t>
            </a:r>
            <a:endParaRPr lang="fr-CA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4896544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основе беседы, обсуждения разрешаются конфликты в 55,4% семей, 27 % ответили, что в их семье конфликтов не бывает (практически все ответы от респондентов из неполных семей, где нет отца), 9,4 % ответили мирно, 8,1% не дали ответ на вопрос.</a:t>
            </a:r>
            <a:endParaRPr lang="ru-RU" sz="14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avatars.mds.yandex.net/i?id=bc2cb9f84b78df288754ba9c001c722f-543010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71" y="2420888"/>
            <a:ext cx="4735224" cy="426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260648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 обоими родителями проживают —66.2%, но в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6,8 </a:t>
            </a: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% полных семей один из родителей не является родным, с одним из родителей —33.8%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174" name="Picture 6" descr="https://otvet.imgsmail.ru/download/81992034_61c817e9035e3db3a236af0eae6d25c6_8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295" y="2060848"/>
            <a:ext cx="402818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4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476672"/>
            <a:ext cx="2448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да —85%, нет </a:t>
            </a:r>
            <a:r>
              <a:rPr lang="ru-RU" sz="24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— 8,1 %,  нет бабушки и дедушки— 6,8 %</a:t>
            </a:r>
            <a:endParaRPr lang="ru-RU" sz="24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100" name="Picture 4" descr="https://getdrawings.com/vectors/pie-chart-vector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4320479" cy="351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92296" y="476672"/>
            <a:ext cx="3012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«Да», ответили —47.2% респондентов,  50 на 50-24,3%,нет» 23 %. 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102" name="Picture 6" descr="https://i.stack.imgur.com/ut8r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 t="-8255" r="13333" b="-1"/>
          <a:stretch/>
        </p:blipFill>
        <p:spPr bwMode="auto">
          <a:xfrm>
            <a:off x="4932040" y="1423663"/>
            <a:ext cx="4120134" cy="385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3208314" y="194451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596336" y="12615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4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19502" y="3632861"/>
            <a:ext cx="3312368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80,4 % респондентов (можно предположить, что такая оценка — признание семейного комфорта); 19.6% респондентов видимо испытывают дискомфорт — для них родительская семья образцом счастливой семейной жизни не является. </a:t>
            </a:r>
            <a:endParaRPr lang="ru-RU" sz="14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l="63348" t="-3443" r="27602" b="10468"/>
          <a:stretch/>
        </p:blipFill>
        <p:spPr>
          <a:xfrm>
            <a:off x="5256824" y="-32220"/>
            <a:ext cx="539312" cy="194421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-32220"/>
            <a:ext cx="537817" cy="19447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914" y="0"/>
            <a:ext cx="559947" cy="1944793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51520" y="184096"/>
            <a:ext cx="481941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Заботливый-58%,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способный 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дорожить семьей-58%, умный-58%,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любящий 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детей-56%,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добрый-54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6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трудолюбивый -45%,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красивый- 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успешный-26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%,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богатый-18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%. </a:t>
            </a:r>
            <a:endParaRPr lang="ru-RU" sz="1600" dirty="0" smtClean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дали ответ 2,7%</a:t>
            </a:r>
            <a:endParaRPr lang="ru-RU" sz="16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755" y="175153"/>
            <a:ext cx="597333" cy="176069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4018" y="486535"/>
            <a:ext cx="624583" cy="144315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2"/>
          <a:srcRect l="48286" t="22767" r="38137" b="8362"/>
          <a:stretch/>
        </p:blipFill>
        <p:spPr>
          <a:xfrm>
            <a:off x="5117870" y="1944793"/>
            <a:ext cx="606023" cy="135171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2"/>
          <a:srcRect l="50252" t="45965" r="38307" b="8982"/>
          <a:stretch/>
        </p:blipFill>
        <p:spPr>
          <a:xfrm>
            <a:off x="5843044" y="2233359"/>
            <a:ext cx="529155" cy="10631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r="13250" b="37901"/>
          <a:stretch/>
        </p:blipFill>
        <p:spPr>
          <a:xfrm>
            <a:off x="6545406" y="1929690"/>
            <a:ext cx="456914" cy="1253117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4"/>
          <a:srcRect l="-14908" t="42561" r="13250" b="37901"/>
          <a:stretch/>
        </p:blipFill>
        <p:spPr>
          <a:xfrm>
            <a:off x="7002320" y="2802457"/>
            <a:ext cx="535435" cy="39427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4"/>
          <a:srcRect l="-10133" t="51525" r="13249" b="37901"/>
          <a:stretch/>
        </p:blipFill>
        <p:spPr>
          <a:xfrm>
            <a:off x="7581279" y="2999592"/>
            <a:ext cx="510284" cy="213384"/>
          </a:xfrm>
          <a:prstGeom prst="rect">
            <a:avLst/>
          </a:prstGeom>
        </p:spPr>
      </p:pic>
      <p:pic>
        <p:nvPicPr>
          <p:cNvPr id="8194" name="Picture 2" descr="https://jewishcontentnetwork.com/wp-content/uploads/2018/06/img-piechart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5" t="-4376" r="14379" b="-1"/>
          <a:stretch/>
        </p:blipFill>
        <p:spPr bwMode="auto">
          <a:xfrm>
            <a:off x="311249" y="3106284"/>
            <a:ext cx="4439631" cy="359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Стрелка вправо 30"/>
          <p:cNvSpPr/>
          <p:nvPr/>
        </p:nvSpPr>
        <p:spPr>
          <a:xfrm>
            <a:off x="3491880" y="14254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2" name="Стрелка вправо 8191"/>
          <p:cNvSpPr/>
          <p:nvPr/>
        </p:nvSpPr>
        <p:spPr>
          <a:xfrm>
            <a:off x="4454298" y="44642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80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2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20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20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19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pik.pro/grafic/uploads/posts/2023-04/1681894518_papik-pro-p-plakat-na-temu-igromaniya-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" y="71086"/>
            <a:ext cx="2997968" cy="248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lideplayer.com/slide/12917094/78/images/12/Way+of+Life%2F%E7%94%9F%E6%B4%BB%E6%96%B9%E5%BC%8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" t="20688" r="5355" b="15181"/>
          <a:stretch/>
        </p:blipFill>
        <p:spPr bwMode="auto">
          <a:xfrm>
            <a:off x="3131841" y="6774"/>
            <a:ext cx="4752528" cy="240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dzeninfra.ru/get-zen_doc/3725151/pub_5fe455879fa5af00d1ef8208_5fe455a5b28ab778a7d8bc8a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72" y="4646061"/>
            <a:ext cx="3322047" cy="221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eles.club/pictures/uploads/posts/2023-06/thumbs/1686752089_celes-club-p-karikatura-chinovnik-risunok-vkontakte-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464" y="2426770"/>
            <a:ext cx="4469829" cy="240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neg.top/uploads/posts/2023-04/thumbs/1681057221_sneg-top-p-roditeli-i-uchitel-kartinki-pinterest-3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" y="2512763"/>
            <a:ext cx="4471592" cy="22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50755" y="5085184"/>
            <a:ext cx="5593245" cy="148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 тесного взаимодействия семьи и образовательного учреждения формирование инновационной образовательной среды вряд ли возможно.</a:t>
            </a:r>
            <a:endParaRPr lang="ru-RU" sz="2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41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unik.ru/wp-content/uploads/2019/01/9e5331b2b9da855a69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" y="161028"/>
            <a:ext cx="4361898" cy="290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dzeninfra.ru/get-zen_doc/9348320/pub_643a89f59883b60ecf7e77e3_643a97fa7e984279d5eeaf3f/scale_12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3" t="6845" r="6288" b="7701"/>
          <a:stretch/>
        </p:blipFill>
        <p:spPr bwMode="auto">
          <a:xfrm>
            <a:off x="0" y="3106760"/>
            <a:ext cx="5278810" cy="365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gas-kvas.com/uploads/posts/2023-01/1674199033_gas-kvas-com-p-po-risunkam-opishite-obichnii-den-dzhulii-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05"/>
          <a:stretch/>
        </p:blipFill>
        <p:spPr bwMode="auto">
          <a:xfrm>
            <a:off x="4496846" y="161028"/>
            <a:ext cx="4647154" cy="304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pinimg.com/originals/d7/26/32/d72632c10a6c387dd7eca9c9f7b9fc0c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1" r="18855"/>
          <a:stretch/>
        </p:blipFill>
        <p:spPr bwMode="auto">
          <a:xfrm>
            <a:off x="5242748" y="3177032"/>
            <a:ext cx="386518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78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7"/>
            <a:ext cx="7416824" cy="183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исследования заключается в необходимости включения в образовательную среду воспитательного потенциала семьи, тем более что и в соответствии с Законом «Об образовании в РФ» родители являются участниками образовательных отношений и участниками образовательного процесса .</a:t>
            </a:r>
            <a:endParaRPr lang="ru-RU" sz="20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ro-dachnikov.com/uploads/posts/2023-01/1673972067_pro-dachnikov-com-p-foto-shkolnikov-za-partoi-starsheklassniko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80928"/>
            <a:ext cx="5976442" cy="397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6912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Целью исследования стало выявление проблем семьи как социального института на примере реализации своих основных функций и определение, насколько семьи студентов могут рассматриваться нами в качестве одного из факторов создания инновационной образовательной среды. 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026008"/>
            <a:ext cx="8136904" cy="480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2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make-up-course.ru/wp-content/uploads/0/c/7/0c7a63811649e2ee1117e92d638473d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40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is-lab.info/images/screenshots/20100826-8d0-27k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1" t="1" r="50814" b="11957"/>
          <a:stretch/>
        </p:blipFill>
        <p:spPr bwMode="auto">
          <a:xfrm>
            <a:off x="1403648" y="1988840"/>
            <a:ext cx="3856901" cy="424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gis-lab.info/images/screenshots/20100826-8d0-27k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74" t="19237" r="25552" b="7665"/>
          <a:stretch/>
        </p:blipFill>
        <p:spPr bwMode="auto">
          <a:xfrm>
            <a:off x="5245483" y="2744363"/>
            <a:ext cx="1111652" cy="352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gis-lab.info/images/screenshots/20100826-8d0-27k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61" t="50953" r="9097" b="6727"/>
          <a:stretch/>
        </p:blipFill>
        <p:spPr bwMode="auto">
          <a:xfrm>
            <a:off x="6732239" y="4621989"/>
            <a:ext cx="79208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27585" y="764704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одну функцию указали —42%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025429" y="141103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45483" y="3011974"/>
            <a:ext cx="1414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две — 19 %, </a:t>
            </a:r>
            <a:endParaRPr lang="ru-RU" b="1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5664768" y="364420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6732239" y="3933056"/>
            <a:ext cx="965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три —2,7%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948264" y="4797152"/>
            <a:ext cx="422335" cy="6886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07905" y="433000"/>
            <a:ext cx="1579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37,8</a:t>
            </a: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% респондентов не смогли указать ни одной функции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345672" y="23134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2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dia0.cam.tv/media/repository/CID009CC3/posts/PID2B556.jpg?t=153595467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67" t="26193" r="-1218" b="21633"/>
          <a:stretch/>
        </p:blipFill>
        <p:spPr bwMode="auto">
          <a:xfrm>
            <a:off x="755576" y="3528653"/>
            <a:ext cx="135638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0527" y="809943"/>
            <a:ext cx="18911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 51.3% семей обязанности распределяются по принципу: «мужские — женские»</a:t>
            </a:r>
            <a:endParaRPr lang="ru-RU" sz="1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755576" y="2379603"/>
            <a:ext cx="444092" cy="1363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66468" t="34204" r="26047" b="20164"/>
          <a:stretch/>
        </p:blipFill>
        <p:spPr>
          <a:xfrm>
            <a:off x="2312666" y="4378480"/>
            <a:ext cx="567146" cy="21025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1" y="1268760"/>
            <a:ext cx="151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35 % семей — по принципу: «кто может, тот и делает»; 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299972" y="2366845"/>
            <a:ext cx="614214" cy="2044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72895" y="1378570"/>
            <a:ext cx="160316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21.6% семей обязанности распределены на основе других критериев («все делаем вместе»</a:t>
            </a: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053866" y="3214855"/>
            <a:ext cx="635152" cy="12942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0003" t="47725" r="41802" b="20911"/>
          <a:stretch/>
        </p:blipFill>
        <p:spPr>
          <a:xfrm>
            <a:off x="4118468" y="4622475"/>
            <a:ext cx="570550" cy="186399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/>
          <a:srcRect l="40190" t="56907" r="50981" b="22689"/>
          <a:stretch/>
        </p:blipFill>
        <p:spPr>
          <a:xfrm>
            <a:off x="5912673" y="5223874"/>
            <a:ext cx="539674" cy="10628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364088" y="1700808"/>
            <a:ext cx="15121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14,9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600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представления о том, как распределяются обязанности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5927674" y="3125670"/>
            <a:ext cx="539673" cy="1472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s://media0.cam.tv/media/repository/CID009CC3/posts/PID2B556.jpg?t=153595467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9" t="57519" r="58755" b="21221"/>
          <a:stretch/>
        </p:blipFill>
        <p:spPr bwMode="auto">
          <a:xfrm>
            <a:off x="7357479" y="5272642"/>
            <a:ext cx="438950" cy="101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 flipH="1">
            <a:off x="6876255" y="2060848"/>
            <a:ext cx="18911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12.1% ответили обязанности у родителей должны быть одинаковыми</a:t>
            </a:r>
            <a:endParaRPr lang="ru-RU" sz="1600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7357479" y="3557425"/>
            <a:ext cx="461791" cy="13519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7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7" grpId="0" animBg="1"/>
      <p:bldP spid="8" grpId="0"/>
      <p:bldP spid="10" grpId="0" animBg="1"/>
      <p:bldP spid="11" grpId="0"/>
      <p:bldP spid="14" grpId="0" animBg="1"/>
      <p:bldP spid="15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celes.club/pictures/uploads/posts/2023-06/thumbs/1685770983_celes-club-p-diagramma-risunok-risunok-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3" t="20773" r="14211" b="-1"/>
          <a:stretch/>
        </p:blipFill>
        <p:spPr bwMode="auto">
          <a:xfrm>
            <a:off x="4139952" y="3429000"/>
            <a:ext cx="3816424" cy="247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7981" t="69168" r="69216"/>
          <a:stretch/>
        </p:blipFill>
        <p:spPr>
          <a:xfrm>
            <a:off x="1763688" y="4584836"/>
            <a:ext cx="2088232" cy="13160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flipH="1">
            <a:off x="6804248" y="1300118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48.6 %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хозяйственные 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1484784"/>
            <a:ext cx="13681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27% </a:t>
            </a:r>
            <a:r>
              <a:rPr lang="ru-RU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«просто </a:t>
            </a: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помогаем»,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484784"/>
            <a:ext cx="12241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2.7 % указали уход за членами семьи 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851920" y="1484784"/>
            <a:ext cx="12961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16.2 % не имеют обязанностей по дому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85497" y="1484784"/>
            <a:ext cx="12037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5.4 %  не ответили на это вопрос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219716" y="215873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631997" y="2492896"/>
            <a:ext cx="553444" cy="11562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365229" y="2649402"/>
            <a:ext cx="464986" cy="12606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038475" y="3137147"/>
            <a:ext cx="516419" cy="1204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763688" y="2780928"/>
            <a:ext cx="493829" cy="13852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pngall.com/wp-content/uploads/8/Trading-Graph-Growth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3" t="-12127" r="72444" b="31283"/>
          <a:stretch/>
        </p:blipFill>
        <p:spPr bwMode="auto">
          <a:xfrm>
            <a:off x="1115616" y="3284983"/>
            <a:ext cx="11179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124744"/>
            <a:ext cx="25765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семьи разрешают проблемы —66.2% студентов</a:t>
            </a:r>
            <a:endParaRPr lang="ru-RU" b="1" dirty="0">
              <a:ln w="0">
                <a:solidFill>
                  <a:schemeClr val="tx1"/>
                </a:solidFill>
              </a:ln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475656" y="2141320"/>
            <a:ext cx="512346" cy="11436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www.pngall.com/wp-content/uploads/8/Trading-Graph-Growth-P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30" t="7047" r="37989" b="19669"/>
          <a:stretch/>
        </p:blipFill>
        <p:spPr bwMode="auto">
          <a:xfrm>
            <a:off x="3059832" y="3091722"/>
            <a:ext cx="250213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32164" y="1776297"/>
            <a:ext cx="1743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 и с помощью друзей —    27%. </a:t>
            </a:r>
            <a:endParaRPr lang="ru-RU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3573015"/>
            <a:ext cx="237626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Затруднились с ответом 6.8%</a:t>
            </a:r>
            <a:endParaRPr lang="ru-RU" sz="1400" dirty="0">
              <a:ln w="0">
                <a:solidFill>
                  <a:schemeClr val="tx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691035" y="325548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077334" y="439477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5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  <p:bldP spid="9" grpId="0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</TotalTime>
  <Words>450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</cp:revision>
  <dcterms:created xsi:type="dcterms:W3CDTF">2024-03-18T19:48:28Z</dcterms:created>
  <dcterms:modified xsi:type="dcterms:W3CDTF">2024-03-31T12:59:11Z</dcterms:modified>
</cp:coreProperties>
</file>