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5" r:id="rId7"/>
    <p:sldId id="266" r:id="rId8"/>
    <p:sldId id="267" r:id="rId9"/>
    <p:sldId id="268" r:id="rId10"/>
    <p:sldId id="269" r:id="rId11"/>
    <p:sldId id="270" r:id="rId12"/>
  </p:sldIdLst>
  <p:sldSz cx="12192000" cy="6858000"/>
  <p:notesSz cx="12192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0" y="-51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1F3F23-714E-4A4D-80A7-8E32B0A8BC95}" type="datetimeFigureOut">
              <a:rPr lang="ru-RU" smtClean="0"/>
              <a:pPr/>
              <a:t>05.04.2024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BF175-9A78-42DD-9915-120EF6F10E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46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0" y="514350"/>
            <a:ext cx="4572000" cy="25717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BF175-9A78-42DD-9915-120EF6F10E5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rgbClr val="007CA4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4/5/2024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4/5/2024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4/5/2024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1435082" y="172721"/>
            <a:ext cx="586740" cy="71627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38127" y="708278"/>
            <a:ext cx="7077708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877820" y="2932048"/>
            <a:ext cx="882967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rgbClr val="007CA4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28.jpeg"/><Relationship Id="rId4" Type="http://schemas.openxmlformats.org/officeDocument/2006/relationships/image" Target="../media/image7.png"/><Relationship Id="rId9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30.jpeg"/><Relationship Id="rId5" Type="http://schemas.openxmlformats.org/officeDocument/2006/relationships/image" Target="../media/image8.png"/><Relationship Id="rId10" Type="http://schemas.openxmlformats.org/officeDocument/2006/relationships/image" Target="../media/image29.png"/><Relationship Id="rId4" Type="http://schemas.openxmlformats.org/officeDocument/2006/relationships/image" Target="../media/image7.png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hyperlink" Target="https://edu.gov.ru/activity/main_activities/additional_vocational_education/" TargetMode="External"/><Relationship Id="rId7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4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hyperlink" Target="https://firpo.ru/activities/projects/federalnyy-proekt-professionalitet/" TargetMode="External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10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8.png"/><Relationship Id="rId5" Type="http://schemas.openxmlformats.org/officeDocument/2006/relationships/image" Target="../media/image14.png"/><Relationship Id="rId15" Type="http://schemas.openxmlformats.org/officeDocument/2006/relationships/image" Target="../media/image4.png"/><Relationship Id="rId10" Type="http://schemas.openxmlformats.org/officeDocument/2006/relationships/image" Target="../media/image7.png"/><Relationship Id="rId4" Type="http://schemas.openxmlformats.org/officeDocument/2006/relationships/image" Target="../media/image13.png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image" Target="../media/image7.png"/><Relationship Id="rId9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8.png"/><Relationship Id="rId7" Type="http://schemas.openxmlformats.org/officeDocument/2006/relationships/image" Target="../media/image7.png"/><Relationship Id="rId12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20.png"/><Relationship Id="rId10" Type="http://schemas.openxmlformats.org/officeDocument/2006/relationships/image" Target="../media/image10.png"/><Relationship Id="rId4" Type="http://schemas.openxmlformats.org/officeDocument/2006/relationships/image" Target="../media/image19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23.png"/><Relationship Id="rId5" Type="http://schemas.openxmlformats.org/officeDocument/2006/relationships/image" Target="../media/image8.png"/><Relationship Id="rId10" Type="http://schemas.openxmlformats.org/officeDocument/2006/relationships/image" Target="../media/image22.png"/><Relationship Id="rId4" Type="http://schemas.openxmlformats.org/officeDocument/2006/relationships/image" Target="../media/image7.png"/><Relationship Id="rId9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hyperlink" Target="https://krirpo.ru/wp-content/uploads/2023/11/7-kochergin-d.g.pdf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26.png"/><Relationship Id="rId5" Type="http://schemas.openxmlformats.org/officeDocument/2006/relationships/image" Target="../media/image8.png"/><Relationship Id="rId10" Type="http://schemas.openxmlformats.org/officeDocument/2006/relationships/image" Target="../media/image25.png"/><Relationship Id="rId4" Type="http://schemas.openxmlformats.org/officeDocument/2006/relationships/image" Target="../media/image7.png"/><Relationship Id="rId9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4.png"/><Relationship Id="rId4" Type="http://schemas.openxmlformats.org/officeDocument/2006/relationships/image" Target="../media/image7.png"/><Relationship Id="rId9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" y="1506219"/>
            <a:ext cx="12191998" cy="5346700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346394" y="4396740"/>
            <a:ext cx="7654608" cy="204414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370840">
              <a:lnSpc>
                <a:spcPct val="100000"/>
              </a:lnSpc>
              <a:spcBef>
                <a:spcPts val="100"/>
              </a:spcBef>
            </a:pPr>
            <a:r>
              <a:rPr lang="ru-RU" sz="4400" b="1" spc="-15" dirty="0" smtClean="0">
                <a:solidFill>
                  <a:srgbClr val="FFFFFF"/>
                </a:solidFill>
                <a:latin typeface="Arial"/>
                <a:cs typeface="Arial"/>
              </a:rPr>
              <a:t>«</a:t>
            </a:r>
            <a:r>
              <a:rPr sz="4400" b="1" spc="-15" smtClean="0">
                <a:solidFill>
                  <a:srgbClr val="FFFFFF"/>
                </a:solidFill>
                <a:latin typeface="Arial"/>
                <a:cs typeface="Arial"/>
              </a:rPr>
              <a:t>Отраслевой</a:t>
            </a:r>
            <a:r>
              <a:rPr sz="4400" b="1" spc="119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400" b="1" spc="-5" dirty="0">
                <a:solidFill>
                  <a:srgbClr val="FFFFFF"/>
                </a:solidFill>
                <a:latin typeface="Arial"/>
                <a:cs typeface="Arial"/>
              </a:rPr>
              <a:t>подход </a:t>
            </a:r>
            <a:r>
              <a:rPr sz="4400" b="1" dirty="0">
                <a:solidFill>
                  <a:srgbClr val="FFFFFF"/>
                </a:solidFill>
                <a:latin typeface="Arial"/>
                <a:cs typeface="Arial"/>
              </a:rPr>
              <a:t> к</a:t>
            </a:r>
            <a:r>
              <a:rPr sz="4400" b="1" spc="-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400" b="1" spc="-5" dirty="0">
                <a:solidFill>
                  <a:srgbClr val="FFFFFF"/>
                </a:solidFill>
                <a:latin typeface="Arial"/>
                <a:cs typeface="Arial"/>
              </a:rPr>
              <a:t>профессиональному</a:t>
            </a:r>
            <a:endParaRPr sz="4400">
              <a:latin typeface="Arial"/>
              <a:cs typeface="Arial"/>
            </a:endParaRPr>
          </a:p>
          <a:p>
            <a:pPr marL="1280160">
              <a:lnSpc>
                <a:spcPct val="100000"/>
              </a:lnSpc>
            </a:pPr>
            <a:r>
              <a:rPr lang="ru-RU" sz="4400" b="1" spc="-10" dirty="0">
                <a:solidFill>
                  <a:srgbClr val="FFFFFF"/>
                </a:solidFill>
                <a:latin typeface="Arial"/>
                <a:cs typeface="Arial"/>
              </a:rPr>
              <a:t>о</a:t>
            </a:r>
            <a:r>
              <a:rPr sz="4400" b="1" spc="-10" smtClean="0">
                <a:solidFill>
                  <a:srgbClr val="FFFFFF"/>
                </a:solidFill>
                <a:latin typeface="Arial"/>
                <a:cs typeface="Arial"/>
              </a:rPr>
              <a:t>бразованию</a:t>
            </a:r>
            <a:r>
              <a:rPr lang="ru-RU" sz="4400" b="1" spc="-10" dirty="0" smtClean="0">
                <a:solidFill>
                  <a:srgbClr val="FFFFFF"/>
                </a:solidFill>
                <a:latin typeface="Arial"/>
                <a:cs typeface="Arial"/>
              </a:rPr>
              <a:t>"</a:t>
            </a:r>
            <a:endParaRPr sz="44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449818" y="149860"/>
            <a:ext cx="4599940" cy="4574540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9033509" y="2555945"/>
            <a:ext cx="758187" cy="423193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0" rIns="0" bIns="0" rtlCol="0">
            <a:spAutoFit/>
          </a:bodyPr>
          <a:lstStyle/>
          <a:p>
            <a:pPr marL="93345">
              <a:lnSpc>
                <a:spcPts val="3310"/>
              </a:lnSpc>
            </a:pPr>
            <a:r>
              <a:rPr sz="2800" b="0" spc="-300" dirty="0" smtClean="0">
                <a:latin typeface="Microsoft Sans Serif"/>
                <a:cs typeface="Microsoft Sans Serif"/>
              </a:rPr>
              <a:t>202</a:t>
            </a:r>
            <a:r>
              <a:rPr lang="ru-RU" sz="2800" b="0" spc="-300" dirty="0" smtClean="0">
                <a:latin typeface="Microsoft Sans Serif"/>
                <a:cs typeface="Microsoft Sans Serif"/>
              </a:rPr>
              <a:t>4</a:t>
            </a:r>
            <a:endParaRPr sz="2800" dirty="0">
              <a:latin typeface="Microsoft Sans Serif"/>
              <a:cs typeface="Microsoft Sans Serif"/>
            </a:endParaRPr>
          </a:p>
        </p:txBody>
      </p:sp>
      <p:pic>
        <p:nvPicPr>
          <p:cNvPr id="7" name="Рисунок 6" descr="E:\Documents and Settings\Comp\Рабочий стол\МЕТОДИЧЕСКАЯ РАБОТА КОЛЛЕДЖА\МЕТОДИЧЕСКАЯ РАБОТА КОЛЛЕДЖА 2018-2019 УЧ. ГОД\рекламная и сувенирная продукция к 120-летию\эмб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142853"/>
            <a:ext cx="857257" cy="843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438400" y="457200"/>
            <a:ext cx="46153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atin typeface="Arial Black" pitchFamily="34" charset="0"/>
                <a:cs typeface="Times New Roman" pitchFamily="18" charset="0"/>
              </a:rPr>
              <a:t>ГПОУ ТО «СХКБ им. И.А. Стебута»</a:t>
            </a:r>
            <a:endParaRPr lang="ru-RU" b="1" dirty="0"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19201" y="1066800"/>
            <a:ext cx="64556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atin typeface="Arial Black" pitchFamily="34" charset="0"/>
                <a:cs typeface="Times New Roman" pitchFamily="18" charset="0"/>
              </a:rPr>
              <a:t>Научно-практическая конференция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04801" y="1447801"/>
            <a:ext cx="769620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Актуальные вопросы современного среднего профессионального образования: 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традиции, опыт и инновации</a:t>
            </a: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90599" y="3886201"/>
            <a:ext cx="15247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0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Тема</a:t>
            </a:r>
            <a:endParaRPr lang="ru-RU" sz="3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8991601" y="4800601"/>
            <a:ext cx="3200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b="1" dirty="0" smtClean="0">
                <a:ln w="0"/>
                <a:latin typeface="Times New Roman" pitchFamily="18" charset="0"/>
                <a:cs typeface="Times New Roman" pitchFamily="18" charset="0"/>
              </a:rPr>
              <a:t>Струков В.Е.,  </a:t>
            </a:r>
            <a:endParaRPr lang="ru-RU" b="1" dirty="0">
              <a:ln w="0"/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r>
              <a:rPr lang="ru-RU" b="1" dirty="0" smtClean="0">
                <a:ln w="0"/>
                <a:latin typeface="Times New Roman" pitchFamily="18" charset="0"/>
                <a:cs typeface="Times New Roman" pitchFamily="18" charset="0"/>
              </a:rPr>
              <a:t>зав. отделом П и ДПО,</a:t>
            </a:r>
            <a:endParaRPr lang="ru-RU" b="1" dirty="0">
              <a:ln w="0"/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r>
              <a:rPr lang="ru-RU" b="1" dirty="0">
                <a:ln w="0"/>
                <a:latin typeface="Times New Roman" pitchFamily="18" charset="0"/>
                <a:cs typeface="Times New Roman" pitchFamily="18" charset="0"/>
              </a:rPr>
              <a:t>ГПОУ ТО «СХКБ им. И.А. Стебута»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971801" y="6334780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г. Богородицк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2024</a:t>
            </a:r>
            <a:endParaRPr lang="fr-CA" sz="1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5004068"/>
            <a:ext cx="5900420" cy="1853930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2599435" y="4139502"/>
            <a:ext cx="946150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2366010" algn="ctr">
              <a:lnSpc>
                <a:spcPct val="100000"/>
              </a:lnSpc>
              <a:spcBef>
                <a:spcPts val="100"/>
              </a:spcBef>
            </a:pPr>
            <a:r>
              <a:rPr lang="ru-RU" sz="2000" spc="-5" dirty="0" smtClean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endParaRPr sz="200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143000" y="3215639"/>
            <a:ext cx="1478281" cy="523240"/>
          </a:xfrm>
          <a:custGeom>
            <a:avLst/>
            <a:gdLst/>
            <a:ahLst/>
            <a:cxnLst/>
            <a:rect l="l" t="t" r="r" b="b"/>
            <a:pathLst>
              <a:path w="1478280" h="523239">
                <a:moveTo>
                  <a:pt x="1478280" y="0"/>
                </a:moveTo>
                <a:lnTo>
                  <a:pt x="0" y="0"/>
                </a:lnTo>
                <a:lnTo>
                  <a:pt x="0" y="523240"/>
                </a:lnTo>
                <a:lnTo>
                  <a:pt x="1478280" y="523240"/>
                </a:lnTo>
                <a:lnTo>
                  <a:pt x="147828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3" name="object 2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40416" y="203193"/>
            <a:ext cx="146923" cy="191848"/>
          </a:xfrm>
          <a:prstGeom prst="rect">
            <a:avLst/>
          </a:prstGeom>
        </p:spPr>
      </p:pic>
      <p:sp>
        <p:nvSpPr>
          <p:cNvPr id="24" name="object 24"/>
          <p:cNvSpPr/>
          <p:nvPr/>
        </p:nvSpPr>
        <p:spPr>
          <a:xfrm>
            <a:off x="821753" y="132080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621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802124" y="132081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822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6" name="object 2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207262" y="185425"/>
            <a:ext cx="182885" cy="206317"/>
          </a:xfrm>
          <a:prstGeom prst="rect">
            <a:avLst/>
          </a:prstGeom>
        </p:spPr>
      </p:pic>
      <p:sp>
        <p:nvSpPr>
          <p:cNvPr id="27" name="object 27"/>
          <p:cNvSpPr/>
          <p:nvPr/>
        </p:nvSpPr>
        <p:spPr>
          <a:xfrm>
            <a:off x="2805426" y="132081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822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793484" y="132081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822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738432" y="132080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621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6755125" y="132081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822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1" name="object 3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203191" y="177796"/>
            <a:ext cx="173508" cy="227883"/>
          </a:xfrm>
          <a:prstGeom prst="rect">
            <a:avLst/>
          </a:prstGeom>
        </p:spPr>
      </p:pic>
      <p:pic>
        <p:nvPicPr>
          <p:cNvPr id="32" name="object 3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206241" y="167654"/>
            <a:ext cx="129541" cy="246366"/>
          </a:xfrm>
          <a:prstGeom prst="rect">
            <a:avLst/>
          </a:prstGeom>
        </p:spPr>
      </p:pic>
      <p:pic>
        <p:nvPicPr>
          <p:cNvPr id="33" name="object 3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139012" y="215901"/>
            <a:ext cx="192448" cy="189313"/>
          </a:xfrm>
          <a:prstGeom prst="rect">
            <a:avLst/>
          </a:prstGeom>
        </p:spPr>
      </p:pic>
      <p:sp>
        <p:nvSpPr>
          <p:cNvPr id="34" name="object 34"/>
          <p:cNvSpPr/>
          <p:nvPr/>
        </p:nvSpPr>
        <p:spPr>
          <a:xfrm>
            <a:off x="6154420" y="167640"/>
            <a:ext cx="177801" cy="254635"/>
          </a:xfrm>
          <a:custGeom>
            <a:avLst/>
            <a:gdLst/>
            <a:ahLst/>
            <a:cxnLst/>
            <a:rect l="l" t="t" r="r" b="b"/>
            <a:pathLst>
              <a:path w="177800" h="254634">
                <a:moveTo>
                  <a:pt x="113169" y="122859"/>
                </a:moveTo>
                <a:lnTo>
                  <a:pt x="111429" y="110337"/>
                </a:lnTo>
                <a:lnTo>
                  <a:pt x="106641" y="100164"/>
                </a:lnTo>
                <a:lnTo>
                  <a:pt x="99529" y="93319"/>
                </a:lnTo>
                <a:lnTo>
                  <a:pt x="90792" y="90805"/>
                </a:lnTo>
                <a:lnTo>
                  <a:pt x="82765" y="93319"/>
                </a:lnTo>
                <a:lnTo>
                  <a:pt x="76022" y="100164"/>
                </a:lnTo>
                <a:lnTo>
                  <a:pt x="71374" y="110337"/>
                </a:lnTo>
                <a:lnTo>
                  <a:pt x="69646" y="122859"/>
                </a:lnTo>
                <a:lnTo>
                  <a:pt x="71374" y="134353"/>
                </a:lnTo>
                <a:lnTo>
                  <a:pt x="76022" y="144005"/>
                </a:lnTo>
                <a:lnTo>
                  <a:pt x="82765" y="150660"/>
                </a:lnTo>
                <a:lnTo>
                  <a:pt x="90792" y="153136"/>
                </a:lnTo>
                <a:lnTo>
                  <a:pt x="99529" y="150660"/>
                </a:lnTo>
                <a:lnTo>
                  <a:pt x="106641" y="144005"/>
                </a:lnTo>
                <a:lnTo>
                  <a:pt x="111429" y="134353"/>
                </a:lnTo>
                <a:lnTo>
                  <a:pt x="113169" y="122859"/>
                </a:lnTo>
                <a:close/>
              </a:path>
              <a:path w="177800" h="254634">
                <a:moveTo>
                  <a:pt x="177787" y="87134"/>
                </a:moveTo>
                <a:lnTo>
                  <a:pt x="175615" y="71755"/>
                </a:lnTo>
                <a:lnTo>
                  <a:pt x="165163" y="49860"/>
                </a:lnTo>
                <a:lnTo>
                  <a:pt x="155930" y="30492"/>
                </a:lnTo>
                <a:lnTo>
                  <a:pt x="141782" y="17157"/>
                </a:lnTo>
                <a:lnTo>
                  <a:pt x="141782" y="122859"/>
                </a:lnTo>
                <a:lnTo>
                  <a:pt x="137833" y="150520"/>
                </a:lnTo>
                <a:lnTo>
                  <a:pt x="127012" y="173164"/>
                </a:lnTo>
                <a:lnTo>
                  <a:pt x="110820" y="188468"/>
                </a:lnTo>
                <a:lnTo>
                  <a:pt x="90792" y="194081"/>
                </a:lnTo>
                <a:lnTo>
                  <a:pt x="71475" y="188468"/>
                </a:lnTo>
                <a:lnTo>
                  <a:pt x="55651" y="173164"/>
                </a:lnTo>
                <a:lnTo>
                  <a:pt x="44958" y="150520"/>
                </a:lnTo>
                <a:lnTo>
                  <a:pt x="41033" y="122859"/>
                </a:lnTo>
                <a:lnTo>
                  <a:pt x="44958" y="94183"/>
                </a:lnTo>
                <a:lnTo>
                  <a:pt x="55651" y="71005"/>
                </a:lnTo>
                <a:lnTo>
                  <a:pt x="71475" y="55511"/>
                </a:lnTo>
                <a:lnTo>
                  <a:pt x="90792" y="49860"/>
                </a:lnTo>
                <a:lnTo>
                  <a:pt x="110820" y="55511"/>
                </a:lnTo>
                <a:lnTo>
                  <a:pt x="127012" y="71005"/>
                </a:lnTo>
                <a:lnTo>
                  <a:pt x="137833" y="94183"/>
                </a:lnTo>
                <a:lnTo>
                  <a:pt x="141782" y="122859"/>
                </a:lnTo>
                <a:lnTo>
                  <a:pt x="141782" y="17157"/>
                </a:lnTo>
                <a:lnTo>
                  <a:pt x="126682" y="2921"/>
                </a:lnTo>
                <a:lnTo>
                  <a:pt x="116230" y="0"/>
                </a:lnTo>
                <a:lnTo>
                  <a:pt x="65849" y="0"/>
                </a:lnTo>
                <a:lnTo>
                  <a:pt x="55613" y="2921"/>
                </a:lnTo>
                <a:lnTo>
                  <a:pt x="26733" y="30492"/>
                </a:lnTo>
                <a:lnTo>
                  <a:pt x="7188" y="71755"/>
                </a:lnTo>
                <a:lnTo>
                  <a:pt x="0" y="122859"/>
                </a:lnTo>
                <a:lnTo>
                  <a:pt x="7188" y="173494"/>
                </a:lnTo>
                <a:lnTo>
                  <a:pt x="26733" y="215455"/>
                </a:lnTo>
                <a:lnTo>
                  <a:pt x="55613" y="244055"/>
                </a:lnTo>
                <a:lnTo>
                  <a:pt x="88734" y="254012"/>
                </a:lnTo>
                <a:lnTo>
                  <a:pt x="92887" y="254012"/>
                </a:lnTo>
                <a:lnTo>
                  <a:pt x="126682" y="244055"/>
                </a:lnTo>
                <a:lnTo>
                  <a:pt x="155930" y="215455"/>
                </a:lnTo>
                <a:lnTo>
                  <a:pt x="165950" y="194081"/>
                </a:lnTo>
                <a:lnTo>
                  <a:pt x="175615" y="173494"/>
                </a:lnTo>
                <a:lnTo>
                  <a:pt x="177787" y="158254"/>
                </a:lnTo>
                <a:lnTo>
                  <a:pt x="177787" y="87134"/>
                </a:lnTo>
                <a:close/>
              </a:path>
            </a:pathLst>
          </a:custGeom>
          <a:solidFill>
            <a:srgbClr val="2A5A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7200899" y="181287"/>
            <a:ext cx="181611" cy="213360"/>
          </a:xfrm>
          <a:custGeom>
            <a:avLst/>
            <a:gdLst/>
            <a:ahLst/>
            <a:cxnLst/>
            <a:rect l="l" t="t" r="r" b="b"/>
            <a:pathLst>
              <a:path w="181609" h="213360">
                <a:moveTo>
                  <a:pt x="181444" y="0"/>
                </a:moveTo>
                <a:lnTo>
                  <a:pt x="92935" y="0"/>
                </a:lnTo>
                <a:lnTo>
                  <a:pt x="0" y="213304"/>
                </a:lnTo>
                <a:lnTo>
                  <a:pt x="88510" y="213304"/>
                </a:lnTo>
                <a:lnTo>
                  <a:pt x="181444" y="0"/>
                </a:lnTo>
                <a:close/>
              </a:path>
            </a:pathLst>
          </a:custGeom>
          <a:solidFill>
            <a:srgbClr val="ED33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5810313" y="132080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621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7" name="object 3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1600" y="174413"/>
            <a:ext cx="354866" cy="389466"/>
          </a:xfrm>
          <a:prstGeom prst="rect">
            <a:avLst/>
          </a:prstGeom>
        </p:spPr>
      </p:pic>
      <p:pic>
        <p:nvPicPr>
          <p:cNvPr id="21" name="Рисунок 20" descr="E:\Documents and Settings\Comp\Рабочий стол\МЕТОДИЧЕСКАЯ РАБОТА КОЛЛЕДЖА\МЕТОДИЧЕСКАЯ РАБОТА КОЛЛЕДЖА 2018-2019 УЧ. ГОД\рекламная и сувенирная продукция к 120-летию\эмб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744200" y="304800"/>
            <a:ext cx="857257" cy="843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Рисунок 45" descr="C:\Users\сельхоз\Downloads\ocr.jpg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38200" y="838200"/>
            <a:ext cx="3810000" cy="4718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TextBox 47"/>
          <p:cNvSpPr txBox="1"/>
          <p:nvPr/>
        </p:nvSpPr>
        <p:spPr>
          <a:xfrm>
            <a:off x="5105400" y="990600"/>
            <a:ext cx="6553200" cy="46782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Майкл Юджин Портер</a:t>
            </a:r>
          </a:p>
          <a:p>
            <a:pPr algn="just"/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Американский экономист, профессор кафедры делового администрирования Гарвардской школы бизнеса, признанный специалист в области изучения экономической конкуренции, в том числе конкуренции на международных рынках, конкуренции между странами и регионами. Разработал теорию конкурентных преимуществ стран.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5004068"/>
            <a:ext cx="5900420" cy="1853930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2599435" y="4139502"/>
            <a:ext cx="946150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2366010" algn="ctr">
              <a:lnSpc>
                <a:spcPct val="100000"/>
              </a:lnSpc>
              <a:spcBef>
                <a:spcPts val="100"/>
              </a:spcBef>
            </a:pPr>
            <a:r>
              <a:rPr lang="ru-RU" sz="2000" spc="-5" dirty="0" smtClean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endParaRPr sz="200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143000" y="3215639"/>
            <a:ext cx="1478281" cy="523240"/>
          </a:xfrm>
          <a:custGeom>
            <a:avLst/>
            <a:gdLst/>
            <a:ahLst/>
            <a:cxnLst/>
            <a:rect l="l" t="t" r="r" b="b"/>
            <a:pathLst>
              <a:path w="1478280" h="523239">
                <a:moveTo>
                  <a:pt x="1478280" y="0"/>
                </a:moveTo>
                <a:lnTo>
                  <a:pt x="0" y="0"/>
                </a:lnTo>
                <a:lnTo>
                  <a:pt x="0" y="523240"/>
                </a:lnTo>
                <a:lnTo>
                  <a:pt x="1478280" y="523240"/>
                </a:lnTo>
                <a:lnTo>
                  <a:pt x="147828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3" name="object 2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40416" y="203193"/>
            <a:ext cx="146923" cy="191848"/>
          </a:xfrm>
          <a:prstGeom prst="rect">
            <a:avLst/>
          </a:prstGeom>
        </p:spPr>
      </p:pic>
      <p:sp>
        <p:nvSpPr>
          <p:cNvPr id="24" name="object 24"/>
          <p:cNvSpPr/>
          <p:nvPr/>
        </p:nvSpPr>
        <p:spPr>
          <a:xfrm>
            <a:off x="821753" y="132080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621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802124" y="132081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822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6" name="object 2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207262" y="185425"/>
            <a:ext cx="182885" cy="206317"/>
          </a:xfrm>
          <a:prstGeom prst="rect">
            <a:avLst/>
          </a:prstGeom>
        </p:spPr>
      </p:pic>
      <p:sp>
        <p:nvSpPr>
          <p:cNvPr id="27" name="object 27"/>
          <p:cNvSpPr/>
          <p:nvPr/>
        </p:nvSpPr>
        <p:spPr>
          <a:xfrm>
            <a:off x="2805426" y="132081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822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793484" y="132081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822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738432" y="132080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621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6755125" y="132081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822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1" name="object 3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203191" y="177796"/>
            <a:ext cx="173508" cy="227883"/>
          </a:xfrm>
          <a:prstGeom prst="rect">
            <a:avLst/>
          </a:prstGeom>
        </p:spPr>
      </p:pic>
      <p:pic>
        <p:nvPicPr>
          <p:cNvPr id="32" name="object 3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206241" y="167654"/>
            <a:ext cx="129541" cy="246366"/>
          </a:xfrm>
          <a:prstGeom prst="rect">
            <a:avLst/>
          </a:prstGeom>
        </p:spPr>
      </p:pic>
      <p:pic>
        <p:nvPicPr>
          <p:cNvPr id="33" name="object 3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139012" y="215901"/>
            <a:ext cx="192448" cy="189313"/>
          </a:xfrm>
          <a:prstGeom prst="rect">
            <a:avLst/>
          </a:prstGeom>
        </p:spPr>
      </p:pic>
      <p:sp>
        <p:nvSpPr>
          <p:cNvPr id="34" name="object 34"/>
          <p:cNvSpPr/>
          <p:nvPr/>
        </p:nvSpPr>
        <p:spPr>
          <a:xfrm>
            <a:off x="6154420" y="167640"/>
            <a:ext cx="177801" cy="254635"/>
          </a:xfrm>
          <a:custGeom>
            <a:avLst/>
            <a:gdLst/>
            <a:ahLst/>
            <a:cxnLst/>
            <a:rect l="l" t="t" r="r" b="b"/>
            <a:pathLst>
              <a:path w="177800" h="254634">
                <a:moveTo>
                  <a:pt x="113169" y="122859"/>
                </a:moveTo>
                <a:lnTo>
                  <a:pt x="111429" y="110337"/>
                </a:lnTo>
                <a:lnTo>
                  <a:pt x="106641" y="100164"/>
                </a:lnTo>
                <a:lnTo>
                  <a:pt x="99529" y="93319"/>
                </a:lnTo>
                <a:lnTo>
                  <a:pt x="90792" y="90805"/>
                </a:lnTo>
                <a:lnTo>
                  <a:pt x="82765" y="93319"/>
                </a:lnTo>
                <a:lnTo>
                  <a:pt x="76022" y="100164"/>
                </a:lnTo>
                <a:lnTo>
                  <a:pt x="71374" y="110337"/>
                </a:lnTo>
                <a:lnTo>
                  <a:pt x="69646" y="122859"/>
                </a:lnTo>
                <a:lnTo>
                  <a:pt x="71374" y="134353"/>
                </a:lnTo>
                <a:lnTo>
                  <a:pt x="76022" y="144005"/>
                </a:lnTo>
                <a:lnTo>
                  <a:pt x="82765" y="150660"/>
                </a:lnTo>
                <a:lnTo>
                  <a:pt x="90792" y="153136"/>
                </a:lnTo>
                <a:lnTo>
                  <a:pt x="99529" y="150660"/>
                </a:lnTo>
                <a:lnTo>
                  <a:pt x="106641" y="144005"/>
                </a:lnTo>
                <a:lnTo>
                  <a:pt x="111429" y="134353"/>
                </a:lnTo>
                <a:lnTo>
                  <a:pt x="113169" y="122859"/>
                </a:lnTo>
                <a:close/>
              </a:path>
              <a:path w="177800" h="254634">
                <a:moveTo>
                  <a:pt x="177787" y="87134"/>
                </a:moveTo>
                <a:lnTo>
                  <a:pt x="175615" y="71755"/>
                </a:lnTo>
                <a:lnTo>
                  <a:pt x="165163" y="49860"/>
                </a:lnTo>
                <a:lnTo>
                  <a:pt x="155930" y="30492"/>
                </a:lnTo>
                <a:lnTo>
                  <a:pt x="141782" y="17157"/>
                </a:lnTo>
                <a:lnTo>
                  <a:pt x="141782" y="122859"/>
                </a:lnTo>
                <a:lnTo>
                  <a:pt x="137833" y="150520"/>
                </a:lnTo>
                <a:lnTo>
                  <a:pt x="127012" y="173164"/>
                </a:lnTo>
                <a:lnTo>
                  <a:pt x="110820" y="188468"/>
                </a:lnTo>
                <a:lnTo>
                  <a:pt x="90792" y="194081"/>
                </a:lnTo>
                <a:lnTo>
                  <a:pt x="71475" y="188468"/>
                </a:lnTo>
                <a:lnTo>
                  <a:pt x="55651" y="173164"/>
                </a:lnTo>
                <a:lnTo>
                  <a:pt x="44958" y="150520"/>
                </a:lnTo>
                <a:lnTo>
                  <a:pt x="41033" y="122859"/>
                </a:lnTo>
                <a:lnTo>
                  <a:pt x="44958" y="94183"/>
                </a:lnTo>
                <a:lnTo>
                  <a:pt x="55651" y="71005"/>
                </a:lnTo>
                <a:lnTo>
                  <a:pt x="71475" y="55511"/>
                </a:lnTo>
                <a:lnTo>
                  <a:pt x="90792" y="49860"/>
                </a:lnTo>
                <a:lnTo>
                  <a:pt x="110820" y="55511"/>
                </a:lnTo>
                <a:lnTo>
                  <a:pt x="127012" y="71005"/>
                </a:lnTo>
                <a:lnTo>
                  <a:pt x="137833" y="94183"/>
                </a:lnTo>
                <a:lnTo>
                  <a:pt x="141782" y="122859"/>
                </a:lnTo>
                <a:lnTo>
                  <a:pt x="141782" y="17157"/>
                </a:lnTo>
                <a:lnTo>
                  <a:pt x="126682" y="2921"/>
                </a:lnTo>
                <a:lnTo>
                  <a:pt x="116230" y="0"/>
                </a:lnTo>
                <a:lnTo>
                  <a:pt x="65849" y="0"/>
                </a:lnTo>
                <a:lnTo>
                  <a:pt x="55613" y="2921"/>
                </a:lnTo>
                <a:lnTo>
                  <a:pt x="26733" y="30492"/>
                </a:lnTo>
                <a:lnTo>
                  <a:pt x="7188" y="71755"/>
                </a:lnTo>
                <a:lnTo>
                  <a:pt x="0" y="122859"/>
                </a:lnTo>
                <a:lnTo>
                  <a:pt x="7188" y="173494"/>
                </a:lnTo>
                <a:lnTo>
                  <a:pt x="26733" y="215455"/>
                </a:lnTo>
                <a:lnTo>
                  <a:pt x="55613" y="244055"/>
                </a:lnTo>
                <a:lnTo>
                  <a:pt x="88734" y="254012"/>
                </a:lnTo>
                <a:lnTo>
                  <a:pt x="92887" y="254012"/>
                </a:lnTo>
                <a:lnTo>
                  <a:pt x="126682" y="244055"/>
                </a:lnTo>
                <a:lnTo>
                  <a:pt x="155930" y="215455"/>
                </a:lnTo>
                <a:lnTo>
                  <a:pt x="165950" y="194081"/>
                </a:lnTo>
                <a:lnTo>
                  <a:pt x="175615" y="173494"/>
                </a:lnTo>
                <a:lnTo>
                  <a:pt x="177787" y="158254"/>
                </a:lnTo>
                <a:lnTo>
                  <a:pt x="177787" y="87134"/>
                </a:lnTo>
                <a:close/>
              </a:path>
            </a:pathLst>
          </a:custGeom>
          <a:solidFill>
            <a:srgbClr val="2A5A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7200899" y="181287"/>
            <a:ext cx="181611" cy="213360"/>
          </a:xfrm>
          <a:custGeom>
            <a:avLst/>
            <a:gdLst/>
            <a:ahLst/>
            <a:cxnLst/>
            <a:rect l="l" t="t" r="r" b="b"/>
            <a:pathLst>
              <a:path w="181609" h="213360">
                <a:moveTo>
                  <a:pt x="181444" y="0"/>
                </a:moveTo>
                <a:lnTo>
                  <a:pt x="92935" y="0"/>
                </a:lnTo>
                <a:lnTo>
                  <a:pt x="0" y="213304"/>
                </a:lnTo>
                <a:lnTo>
                  <a:pt x="88510" y="213304"/>
                </a:lnTo>
                <a:lnTo>
                  <a:pt x="181444" y="0"/>
                </a:lnTo>
                <a:close/>
              </a:path>
            </a:pathLst>
          </a:custGeom>
          <a:solidFill>
            <a:srgbClr val="ED33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5810313" y="132080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621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7" name="object 3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1600" y="174413"/>
            <a:ext cx="354866" cy="389466"/>
          </a:xfrm>
          <a:prstGeom prst="rect">
            <a:avLst/>
          </a:prstGeom>
        </p:spPr>
      </p:pic>
      <p:pic>
        <p:nvPicPr>
          <p:cNvPr id="21" name="Рисунок 20" descr="E:\Documents and Settings\Comp\Рабочий стол\МЕТОДИЧЕСКАЯ РАБОТА КОЛЛЕДЖА\МЕТОДИЧЕСКАЯ РАБОТА КОЛЛЕДЖА 2018-2019 УЧ. ГОД\рекламная и сувенирная продукция к 120-летию\эмб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744200" y="304800"/>
            <a:ext cx="857257" cy="843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7338" y="2538413"/>
            <a:ext cx="6535737" cy="177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C:\Users\USER\Downloads\1644896005_15-fikiwiki-com-p-kartinka-spasibo-za-vnimanie-dlya-prezenta-15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821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8125" y="708278"/>
            <a:ext cx="6693534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0" dirty="0"/>
              <a:t>Что</a:t>
            </a:r>
            <a:r>
              <a:rPr spc="25" dirty="0"/>
              <a:t> </a:t>
            </a:r>
            <a:r>
              <a:rPr spc="-15" dirty="0"/>
              <a:t>такое </a:t>
            </a:r>
            <a:r>
              <a:rPr spc="-10" dirty="0"/>
              <a:t>«Профессионалитет»?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1" y="2987039"/>
            <a:ext cx="11333481" cy="3870960"/>
            <a:chOff x="0" y="2987039"/>
            <a:chExt cx="11333480" cy="387096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004068"/>
              <a:ext cx="5900420" cy="1853930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4739640" y="2999739"/>
              <a:ext cx="6581140" cy="955040"/>
            </a:xfrm>
            <a:custGeom>
              <a:avLst/>
              <a:gdLst/>
              <a:ahLst/>
              <a:cxnLst/>
              <a:rect l="l" t="t" r="r" b="b"/>
              <a:pathLst>
                <a:path w="6581140" h="955039">
                  <a:moveTo>
                    <a:pt x="0" y="159131"/>
                  </a:moveTo>
                  <a:lnTo>
                    <a:pt x="8112" y="108833"/>
                  </a:lnTo>
                  <a:lnTo>
                    <a:pt x="30703" y="65151"/>
                  </a:lnTo>
                  <a:lnTo>
                    <a:pt x="65150" y="30703"/>
                  </a:lnTo>
                  <a:lnTo>
                    <a:pt x="108833" y="8112"/>
                  </a:lnTo>
                  <a:lnTo>
                    <a:pt x="159131" y="0"/>
                  </a:lnTo>
                  <a:lnTo>
                    <a:pt x="6422009" y="0"/>
                  </a:lnTo>
                  <a:lnTo>
                    <a:pt x="6472306" y="8112"/>
                  </a:lnTo>
                  <a:lnTo>
                    <a:pt x="6515988" y="30703"/>
                  </a:lnTo>
                  <a:lnTo>
                    <a:pt x="6550436" y="65150"/>
                  </a:lnTo>
                  <a:lnTo>
                    <a:pt x="6573027" y="108833"/>
                  </a:lnTo>
                  <a:lnTo>
                    <a:pt x="6581140" y="159131"/>
                  </a:lnTo>
                  <a:lnTo>
                    <a:pt x="6581140" y="795909"/>
                  </a:lnTo>
                  <a:lnTo>
                    <a:pt x="6573027" y="846206"/>
                  </a:lnTo>
                  <a:lnTo>
                    <a:pt x="6550436" y="889889"/>
                  </a:lnTo>
                  <a:lnTo>
                    <a:pt x="6515988" y="924336"/>
                  </a:lnTo>
                  <a:lnTo>
                    <a:pt x="6472306" y="946927"/>
                  </a:lnTo>
                  <a:lnTo>
                    <a:pt x="6422009" y="955040"/>
                  </a:lnTo>
                  <a:lnTo>
                    <a:pt x="159131" y="955040"/>
                  </a:lnTo>
                  <a:lnTo>
                    <a:pt x="108833" y="946927"/>
                  </a:lnTo>
                  <a:lnTo>
                    <a:pt x="65151" y="924336"/>
                  </a:lnTo>
                  <a:lnTo>
                    <a:pt x="30703" y="889889"/>
                  </a:lnTo>
                  <a:lnTo>
                    <a:pt x="8112" y="846206"/>
                  </a:lnTo>
                  <a:lnTo>
                    <a:pt x="0" y="795909"/>
                  </a:lnTo>
                  <a:lnTo>
                    <a:pt x="0" y="159131"/>
                  </a:lnTo>
                  <a:close/>
                </a:path>
              </a:pathLst>
            </a:custGeom>
            <a:ln w="25400">
              <a:solidFill>
                <a:srgbClr val="007C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4866894" y="3153410"/>
            <a:ext cx="5856604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" dirty="0">
                <a:solidFill>
                  <a:srgbClr val="007CA4"/>
                </a:solidFill>
                <a:latin typeface="Microsoft Sans Serif"/>
                <a:cs typeface="Microsoft Sans Serif"/>
              </a:rPr>
              <a:t>выстраивание</a:t>
            </a:r>
            <a:r>
              <a:rPr sz="2000" spc="-20" dirty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ED7103"/>
                </a:solidFill>
                <a:latin typeface="Microsoft Sans Serif"/>
                <a:cs typeface="Microsoft Sans Serif"/>
              </a:rPr>
              <a:t>отраслевого</a:t>
            </a:r>
            <a:r>
              <a:rPr sz="2000" spc="-30" dirty="0">
                <a:solidFill>
                  <a:srgbClr val="ED7103"/>
                </a:solidFill>
                <a:latin typeface="Microsoft Sans Serif"/>
                <a:cs typeface="Microsoft Sans Serif"/>
              </a:rPr>
              <a:t> </a:t>
            </a:r>
            <a:r>
              <a:rPr sz="2000" spc="-10" dirty="0">
                <a:solidFill>
                  <a:srgbClr val="ED7103"/>
                </a:solidFill>
                <a:latin typeface="Microsoft Sans Serif"/>
                <a:cs typeface="Microsoft Sans Serif"/>
              </a:rPr>
              <a:t>подхода</a:t>
            </a:r>
            <a:r>
              <a:rPr sz="2000" spc="40" dirty="0">
                <a:solidFill>
                  <a:srgbClr val="ED7103"/>
                </a:solidFill>
                <a:latin typeface="Microsoft Sans Serif"/>
                <a:cs typeface="Microsoft Sans Serif"/>
              </a:rPr>
              <a:t> </a:t>
            </a:r>
            <a:r>
              <a:rPr sz="2000" spc="-125" dirty="0">
                <a:solidFill>
                  <a:srgbClr val="007CA4"/>
                </a:solidFill>
                <a:latin typeface="Microsoft Sans Serif"/>
                <a:cs typeface="Microsoft Sans Serif"/>
              </a:rPr>
              <a:t>к</a:t>
            </a:r>
            <a:r>
              <a:rPr sz="2000" spc="30" dirty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25" dirty="0">
                <a:solidFill>
                  <a:srgbClr val="007CA4"/>
                </a:solidFill>
                <a:latin typeface="Microsoft Sans Serif"/>
                <a:cs typeface="Microsoft Sans Serif"/>
              </a:rPr>
              <a:t>подготовке</a:t>
            </a:r>
            <a:endParaRPr sz="20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sz="2000" spc="-5" dirty="0">
                <a:solidFill>
                  <a:srgbClr val="007CA4"/>
                </a:solidFill>
                <a:latin typeface="Microsoft Sans Serif"/>
                <a:cs typeface="Microsoft Sans Serif"/>
              </a:rPr>
              <a:t>специалистов,</a:t>
            </a:r>
            <a:r>
              <a:rPr sz="2000" spc="-20" dirty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5" dirty="0">
                <a:solidFill>
                  <a:srgbClr val="007CA4"/>
                </a:solidFill>
                <a:latin typeface="Microsoft Sans Serif"/>
                <a:cs typeface="Microsoft Sans Serif"/>
              </a:rPr>
              <a:t>востребованных</a:t>
            </a:r>
            <a:r>
              <a:rPr sz="2000" spc="-20" dirty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5" dirty="0">
                <a:solidFill>
                  <a:srgbClr val="007CA4"/>
                </a:solidFill>
                <a:latin typeface="Microsoft Sans Serif"/>
                <a:cs typeface="Microsoft Sans Serif"/>
              </a:rPr>
              <a:t>на</a:t>
            </a:r>
            <a:r>
              <a:rPr sz="2000" spc="5" dirty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25" dirty="0">
                <a:solidFill>
                  <a:srgbClr val="007CA4"/>
                </a:solidFill>
                <a:latin typeface="Microsoft Sans Serif"/>
                <a:cs typeface="Microsoft Sans Serif"/>
              </a:rPr>
              <a:t>рынке</a:t>
            </a:r>
            <a:r>
              <a:rPr sz="2000" spc="-15" dirty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5" dirty="0">
                <a:solidFill>
                  <a:srgbClr val="007CA4"/>
                </a:solidFill>
                <a:latin typeface="Microsoft Sans Serif"/>
                <a:cs typeface="Microsoft Sans Serif"/>
              </a:rPr>
              <a:t>труда</a:t>
            </a:r>
            <a:endParaRPr sz="2000">
              <a:latin typeface="Microsoft Sans Serif"/>
              <a:cs typeface="Microsoft Sans Serif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335278" y="1907540"/>
            <a:ext cx="10998201" cy="3136900"/>
            <a:chOff x="335279" y="1907539"/>
            <a:chExt cx="10998200" cy="3136900"/>
          </a:xfrm>
        </p:grpSpPr>
        <p:sp>
          <p:nvSpPr>
            <p:cNvPr id="9" name="object 9"/>
            <p:cNvSpPr/>
            <p:nvPr/>
          </p:nvSpPr>
          <p:spPr>
            <a:xfrm>
              <a:off x="4739639" y="4066539"/>
              <a:ext cx="6581140" cy="955040"/>
            </a:xfrm>
            <a:custGeom>
              <a:avLst/>
              <a:gdLst/>
              <a:ahLst/>
              <a:cxnLst/>
              <a:rect l="l" t="t" r="r" b="b"/>
              <a:pathLst>
                <a:path w="6581140" h="955039">
                  <a:moveTo>
                    <a:pt x="6422009" y="0"/>
                  </a:moveTo>
                  <a:lnTo>
                    <a:pt x="159131" y="0"/>
                  </a:lnTo>
                  <a:lnTo>
                    <a:pt x="108833" y="8112"/>
                  </a:lnTo>
                  <a:lnTo>
                    <a:pt x="65150" y="30703"/>
                  </a:lnTo>
                  <a:lnTo>
                    <a:pt x="30703" y="65150"/>
                  </a:lnTo>
                  <a:lnTo>
                    <a:pt x="8112" y="108833"/>
                  </a:lnTo>
                  <a:lnTo>
                    <a:pt x="0" y="159131"/>
                  </a:lnTo>
                  <a:lnTo>
                    <a:pt x="0" y="795909"/>
                  </a:lnTo>
                  <a:lnTo>
                    <a:pt x="8112" y="846206"/>
                  </a:lnTo>
                  <a:lnTo>
                    <a:pt x="30703" y="889889"/>
                  </a:lnTo>
                  <a:lnTo>
                    <a:pt x="65151" y="924336"/>
                  </a:lnTo>
                  <a:lnTo>
                    <a:pt x="108833" y="946927"/>
                  </a:lnTo>
                  <a:lnTo>
                    <a:pt x="159131" y="955040"/>
                  </a:lnTo>
                  <a:lnTo>
                    <a:pt x="6422009" y="955040"/>
                  </a:lnTo>
                  <a:lnTo>
                    <a:pt x="6472306" y="946927"/>
                  </a:lnTo>
                  <a:lnTo>
                    <a:pt x="6515988" y="924336"/>
                  </a:lnTo>
                  <a:lnTo>
                    <a:pt x="6550436" y="889889"/>
                  </a:lnTo>
                  <a:lnTo>
                    <a:pt x="6573027" y="846206"/>
                  </a:lnTo>
                  <a:lnTo>
                    <a:pt x="6581140" y="795909"/>
                  </a:lnTo>
                  <a:lnTo>
                    <a:pt x="6581140" y="159131"/>
                  </a:lnTo>
                  <a:lnTo>
                    <a:pt x="6573027" y="108833"/>
                  </a:lnTo>
                  <a:lnTo>
                    <a:pt x="6550436" y="65150"/>
                  </a:lnTo>
                  <a:lnTo>
                    <a:pt x="6515988" y="30703"/>
                  </a:lnTo>
                  <a:lnTo>
                    <a:pt x="6472306" y="8112"/>
                  </a:lnTo>
                  <a:lnTo>
                    <a:pt x="64220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4739639" y="1920239"/>
              <a:ext cx="6581140" cy="3101340"/>
            </a:xfrm>
            <a:custGeom>
              <a:avLst/>
              <a:gdLst/>
              <a:ahLst/>
              <a:cxnLst/>
              <a:rect l="l" t="t" r="r" b="b"/>
              <a:pathLst>
                <a:path w="6581140" h="3101340">
                  <a:moveTo>
                    <a:pt x="0" y="2305431"/>
                  </a:moveTo>
                  <a:lnTo>
                    <a:pt x="8112" y="2255133"/>
                  </a:lnTo>
                  <a:lnTo>
                    <a:pt x="30703" y="2211451"/>
                  </a:lnTo>
                  <a:lnTo>
                    <a:pt x="65150" y="2177003"/>
                  </a:lnTo>
                  <a:lnTo>
                    <a:pt x="108833" y="2154412"/>
                  </a:lnTo>
                  <a:lnTo>
                    <a:pt x="159131" y="2146300"/>
                  </a:lnTo>
                  <a:lnTo>
                    <a:pt x="6422009" y="2146300"/>
                  </a:lnTo>
                  <a:lnTo>
                    <a:pt x="6472306" y="2154412"/>
                  </a:lnTo>
                  <a:lnTo>
                    <a:pt x="6515988" y="2177003"/>
                  </a:lnTo>
                  <a:lnTo>
                    <a:pt x="6550436" y="2211451"/>
                  </a:lnTo>
                  <a:lnTo>
                    <a:pt x="6573027" y="2255133"/>
                  </a:lnTo>
                  <a:lnTo>
                    <a:pt x="6581140" y="2305431"/>
                  </a:lnTo>
                  <a:lnTo>
                    <a:pt x="6581140" y="2942209"/>
                  </a:lnTo>
                  <a:lnTo>
                    <a:pt x="6573027" y="2992506"/>
                  </a:lnTo>
                  <a:lnTo>
                    <a:pt x="6550436" y="3036189"/>
                  </a:lnTo>
                  <a:lnTo>
                    <a:pt x="6515988" y="3070636"/>
                  </a:lnTo>
                  <a:lnTo>
                    <a:pt x="6472306" y="3093227"/>
                  </a:lnTo>
                  <a:lnTo>
                    <a:pt x="6422009" y="3101340"/>
                  </a:lnTo>
                  <a:lnTo>
                    <a:pt x="159131" y="3101340"/>
                  </a:lnTo>
                  <a:lnTo>
                    <a:pt x="108833" y="3093227"/>
                  </a:lnTo>
                  <a:lnTo>
                    <a:pt x="65151" y="3070636"/>
                  </a:lnTo>
                  <a:lnTo>
                    <a:pt x="30703" y="3036189"/>
                  </a:lnTo>
                  <a:lnTo>
                    <a:pt x="8112" y="2992506"/>
                  </a:lnTo>
                  <a:lnTo>
                    <a:pt x="0" y="2942209"/>
                  </a:lnTo>
                  <a:lnTo>
                    <a:pt x="0" y="2305431"/>
                  </a:lnTo>
                  <a:close/>
                </a:path>
                <a:path w="6581140" h="3101340">
                  <a:moveTo>
                    <a:pt x="0" y="158750"/>
                  </a:moveTo>
                  <a:lnTo>
                    <a:pt x="8097" y="108590"/>
                  </a:lnTo>
                  <a:lnTo>
                    <a:pt x="30642" y="65013"/>
                  </a:lnTo>
                  <a:lnTo>
                    <a:pt x="65013" y="30642"/>
                  </a:lnTo>
                  <a:lnTo>
                    <a:pt x="108590" y="8097"/>
                  </a:lnTo>
                  <a:lnTo>
                    <a:pt x="158750" y="0"/>
                  </a:lnTo>
                  <a:lnTo>
                    <a:pt x="6422390" y="0"/>
                  </a:lnTo>
                  <a:lnTo>
                    <a:pt x="6472549" y="8097"/>
                  </a:lnTo>
                  <a:lnTo>
                    <a:pt x="6516126" y="30642"/>
                  </a:lnTo>
                  <a:lnTo>
                    <a:pt x="6550497" y="65013"/>
                  </a:lnTo>
                  <a:lnTo>
                    <a:pt x="6573042" y="108590"/>
                  </a:lnTo>
                  <a:lnTo>
                    <a:pt x="6581140" y="158750"/>
                  </a:lnTo>
                  <a:lnTo>
                    <a:pt x="6581140" y="793750"/>
                  </a:lnTo>
                  <a:lnTo>
                    <a:pt x="6573042" y="843909"/>
                  </a:lnTo>
                  <a:lnTo>
                    <a:pt x="6550497" y="887486"/>
                  </a:lnTo>
                  <a:lnTo>
                    <a:pt x="6516126" y="921857"/>
                  </a:lnTo>
                  <a:lnTo>
                    <a:pt x="6472549" y="944402"/>
                  </a:lnTo>
                  <a:lnTo>
                    <a:pt x="6422390" y="952500"/>
                  </a:lnTo>
                  <a:lnTo>
                    <a:pt x="158750" y="952500"/>
                  </a:lnTo>
                  <a:lnTo>
                    <a:pt x="108590" y="944402"/>
                  </a:lnTo>
                  <a:lnTo>
                    <a:pt x="65013" y="921857"/>
                  </a:lnTo>
                  <a:lnTo>
                    <a:pt x="30642" y="887486"/>
                  </a:lnTo>
                  <a:lnTo>
                    <a:pt x="8097" y="843909"/>
                  </a:lnTo>
                  <a:lnTo>
                    <a:pt x="0" y="793750"/>
                  </a:lnTo>
                  <a:lnTo>
                    <a:pt x="0" y="158750"/>
                  </a:lnTo>
                  <a:close/>
                </a:path>
              </a:pathLst>
            </a:custGeom>
            <a:ln w="25400">
              <a:solidFill>
                <a:srgbClr val="007C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3378200" y="1971039"/>
              <a:ext cx="1315720" cy="1389380"/>
            </a:xfrm>
            <a:custGeom>
              <a:avLst/>
              <a:gdLst/>
              <a:ahLst/>
              <a:cxnLst/>
              <a:rect l="l" t="t" r="r" b="b"/>
              <a:pathLst>
                <a:path w="1315720" h="1389379">
                  <a:moveTo>
                    <a:pt x="0" y="1389380"/>
                  </a:moveTo>
                  <a:lnTo>
                    <a:pt x="0" y="740029"/>
                  </a:lnTo>
                  <a:lnTo>
                    <a:pt x="1907" y="692823"/>
                  </a:lnTo>
                  <a:lnTo>
                    <a:pt x="7533" y="646668"/>
                  </a:lnTo>
                  <a:lnTo>
                    <a:pt x="16727" y="601712"/>
                  </a:lnTo>
                  <a:lnTo>
                    <a:pt x="29342" y="558104"/>
                  </a:lnTo>
                  <a:lnTo>
                    <a:pt x="45229" y="515991"/>
                  </a:lnTo>
                  <a:lnTo>
                    <a:pt x="64242" y="475521"/>
                  </a:lnTo>
                  <a:lnTo>
                    <a:pt x="86231" y="436843"/>
                  </a:lnTo>
                  <a:lnTo>
                    <a:pt x="111048" y="400105"/>
                  </a:lnTo>
                  <a:lnTo>
                    <a:pt x="138546" y="365455"/>
                  </a:lnTo>
                  <a:lnTo>
                    <a:pt x="168576" y="333041"/>
                  </a:lnTo>
                  <a:lnTo>
                    <a:pt x="200990" y="303011"/>
                  </a:lnTo>
                  <a:lnTo>
                    <a:pt x="235640" y="275513"/>
                  </a:lnTo>
                  <a:lnTo>
                    <a:pt x="272378" y="250696"/>
                  </a:lnTo>
                  <a:lnTo>
                    <a:pt x="311056" y="228707"/>
                  </a:lnTo>
                  <a:lnTo>
                    <a:pt x="351526" y="209694"/>
                  </a:lnTo>
                  <a:lnTo>
                    <a:pt x="393639" y="193807"/>
                  </a:lnTo>
                  <a:lnTo>
                    <a:pt x="437247" y="181192"/>
                  </a:lnTo>
                  <a:lnTo>
                    <a:pt x="482203" y="171998"/>
                  </a:lnTo>
                  <a:lnTo>
                    <a:pt x="528358" y="166372"/>
                  </a:lnTo>
                  <a:lnTo>
                    <a:pt x="575563" y="164464"/>
                  </a:lnTo>
                  <a:lnTo>
                    <a:pt x="986789" y="164464"/>
                  </a:lnTo>
                  <a:lnTo>
                    <a:pt x="986789" y="0"/>
                  </a:lnTo>
                  <a:lnTo>
                    <a:pt x="1315720" y="328930"/>
                  </a:lnTo>
                  <a:lnTo>
                    <a:pt x="986789" y="657860"/>
                  </a:lnTo>
                  <a:lnTo>
                    <a:pt x="986789" y="493395"/>
                  </a:lnTo>
                  <a:lnTo>
                    <a:pt x="575563" y="493395"/>
                  </a:lnTo>
                  <a:lnTo>
                    <a:pt x="525878" y="498408"/>
                  </a:lnTo>
                  <a:lnTo>
                    <a:pt x="479591" y="512786"/>
                  </a:lnTo>
                  <a:lnTo>
                    <a:pt x="437698" y="535534"/>
                  </a:lnTo>
                  <a:lnTo>
                    <a:pt x="401192" y="565658"/>
                  </a:lnTo>
                  <a:lnTo>
                    <a:pt x="371069" y="602163"/>
                  </a:lnTo>
                  <a:lnTo>
                    <a:pt x="348321" y="644056"/>
                  </a:lnTo>
                  <a:lnTo>
                    <a:pt x="333943" y="690343"/>
                  </a:lnTo>
                  <a:lnTo>
                    <a:pt x="328929" y="740029"/>
                  </a:lnTo>
                  <a:lnTo>
                    <a:pt x="328929" y="1389380"/>
                  </a:lnTo>
                  <a:lnTo>
                    <a:pt x="0" y="1389380"/>
                  </a:lnTo>
                  <a:close/>
                </a:path>
              </a:pathLst>
            </a:custGeom>
            <a:ln w="25400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3378200" y="3642360"/>
              <a:ext cx="1315720" cy="1389380"/>
            </a:xfrm>
            <a:custGeom>
              <a:avLst/>
              <a:gdLst/>
              <a:ahLst/>
              <a:cxnLst/>
              <a:rect l="l" t="t" r="r" b="b"/>
              <a:pathLst>
                <a:path w="1315720" h="1389379">
                  <a:moveTo>
                    <a:pt x="328929" y="0"/>
                  </a:moveTo>
                  <a:lnTo>
                    <a:pt x="0" y="0"/>
                  </a:lnTo>
                  <a:lnTo>
                    <a:pt x="0" y="649223"/>
                  </a:lnTo>
                  <a:lnTo>
                    <a:pt x="1907" y="696448"/>
                  </a:lnTo>
                  <a:lnTo>
                    <a:pt x="7533" y="742619"/>
                  </a:lnTo>
                  <a:lnTo>
                    <a:pt x="16727" y="787589"/>
                  </a:lnTo>
                  <a:lnTo>
                    <a:pt x="29342" y="831210"/>
                  </a:lnTo>
                  <a:lnTo>
                    <a:pt x="45229" y="873335"/>
                  </a:lnTo>
                  <a:lnTo>
                    <a:pt x="64242" y="913814"/>
                  </a:lnTo>
                  <a:lnTo>
                    <a:pt x="86231" y="952501"/>
                  </a:lnTo>
                  <a:lnTo>
                    <a:pt x="111048" y="989246"/>
                  </a:lnTo>
                  <a:lnTo>
                    <a:pt x="138546" y="1023903"/>
                  </a:lnTo>
                  <a:lnTo>
                    <a:pt x="168576" y="1056322"/>
                  </a:lnTo>
                  <a:lnTo>
                    <a:pt x="200990" y="1086356"/>
                  </a:lnTo>
                  <a:lnTo>
                    <a:pt x="235640" y="1113858"/>
                  </a:lnTo>
                  <a:lnTo>
                    <a:pt x="272378" y="1138678"/>
                  </a:lnTo>
                  <a:lnTo>
                    <a:pt x="311056" y="1160669"/>
                  </a:lnTo>
                  <a:lnTo>
                    <a:pt x="351526" y="1179683"/>
                  </a:lnTo>
                  <a:lnTo>
                    <a:pt x="393639" y="1195571"/>
                  </a:lnTo>
                  <a:lnTo>
                    <a:pt x="437247" y="1208187"/>
                  </a:lnTo>
                  <a:lnTo>
                    <a:pt x="482203" y="1217381"/>
                  </a:lnTo>
                  <a:lnTo>
                    <a:pt x="528358" y="1223007"/>
                  </a:lnTo>
                  <a:lnTo>
                    <a:pt x="575563" y="1224914"/>
                  </a:lnTo>
                  <a:lnTo>
                    <a:pt x="986789" y="1224914"/>
                  </a:lnTo>
                  <a:lnTo>
                    <a:pt x="986789" y="1389379"/>
                  </a:lnTo>
                  <a:lnTo>
                    <a:pt x="1315720" y="1060450"/>
                  </a:lnTo>
                  <a:lnTo>
                    <a:pt x="986789" y="731519"/>
                  </a:lnTo>
                  <a:lnTo>
                    <a:pt x="986789" y="895984"/>
                  </a:lnTo>
                  <a:lnTo>
                    <a:pt x="575563" y="895984"/>
                  </a:lnTo>
                  <a:lnTo>
                    <a:pt x="525878" y="890971"/>
                  </a:lnTo>
                  <a:lnTo>
                    <a:pt x="479591" y="876593"/>
                  </a:lnTo>
                  <a:lnTo>
                    <a:pt x="437698" y="853845"/>
                  </a:lnTo>
                  <a:lnTo>
                    <a:pt x="401192" y="823721"/>
                  </a:lnTo>
                  <a:lnTo>
                    <a:pt x="371069" y="787216"/>
                  </a:lnTo>
                  <a:lnTo>
                    <a:pt x="348321" y="745323"/>
                  </a:lnTo>
                  <a:lnTo>
                    <a:pt x="333943" y="699036"/>
                  </a:lnTo>
                  <a:lnTo>
                    <a:pt x="328929" y="649351"/>
                  </a:lnTo>
                  <a:lnTo>
                    <a:pt x="32892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378200" y="3642360"/>
              <a:ext cx="1315720" cy="1389380"/>
            </a:xfrm>
            <a:custGeom>
              <a:avLst/>
              <a:gdLst/>
              <a:ahLst/>
              <a:cxnLst/>
              <a:rect l="l" t="t" r="r" b="b"/>
              <a:pathLst>
                <a:path w="1315720" h="1389379">
                  <a:moveTo>
                    <a:pt x="0" y="0"/>
                  </a:moveTo>
                  <a:lnTo>
                    <a:pt x="0" y="649223"/>
                  </a:lnTo>
                  <a:lnTo>
                    <a:pt x="1907" y="696448"/>
                  </a:lnTo>
                  <a:lnTo>
                    <a:pt x="7533" y="742619"/>
                  </a:lnTo>
                  <a:lnTo>
                    <a:pt x="16727" y="787589"/>
                  </a:lnTo>
                  <a:lnTo>
                    <a:pt x="29342" y="831210"/>
                  </a:lnTo>
                  <a:lnTo>
                    <a:pt x="45229" y="873335"/>
                  </a:lnTo>
                  <a:lnTo>
                    <a:pt x="64242" y="913814"/>
                  </a:lnTo>
                  <a:lnTo>
                    <a:pt x="86231" y="952501"/>
                  </a:lnTo>
                  <a:lnTo>
                    <a:pt x="111048" y="989246"/>
                  </a:lnTo>
                  <a:lnTo>
                    <a:pt x="138546" y="1023903"/>
                  </a:lnTo>
                  <a:lnTo>
                    <a:pt x="168576" y="1056322"/>
                  </a:lnTo>
                  <a:lnTo>
                    <a:pt x="200990" y="1086356"/>
                  </a:lnTo>
                  <a:lnTo>
                    <a:pt x="235640" y="1113858"/>
                  </a:lnTo>
                  <a:lnTo>
                    <a:pt x="272378" y="1138678"/>
                  </a:lnTo>
                  <a:lnTo>
                    <a:pt x="311056" y="1160669"/>
                  </a:lnTo>
                  <a:lnTo>
                    <a:pt x="351526" y="1179683"/>
                  </a:lnTo>
                  <a:lnTo>
                    <a:pt x="393639" y="1195571"/>
                  </a:lnTo>
                  <a:lnTo>
                    <a:pt x="437247" y="1208187"/>
                  </a:lnTo>
                  <a:lnTo>
                    <a:pt x="482203" y="1217381"/>
                  </a:lnTo>
                  <a:lnTo>
                    <a:pt x="528358" y="1223007"/>
                  </a:lnTo>
                  <a:lnTo>
                    <a:pt x="575563" y="1224914"/>
                  </a:lnTo>
                  <a:lnTo>
                    <a:pt x="986789" y="1224914"/>
                  </a:lnTo>
                  <a:lnTo>
                    <a:pt x="986789" y="1389379"/>
                  </a:lnTo>
                  <a:lnTo>
                    <a:pt x="1315720" y="1060450"/>
                  </a:lnTo>
                  <a:lnTo>
                    <a:pt x="986789" y="731519"/>
                  </a:lnTo>
                  <a:lnTo>
                    <a:pt x="986789" y="895984"/>
                  </a:lnTo>
                  <a:lnTo>
                    <a:pt x="575563" y="895984"/>
                  </a:lnTo>
                  <a:lnTo>
                    <a:pt x="525878" y="890971"/>
                  </a:lnTo>
                  <a:lnTo>
                    <a:pt x="479591" y="876593"/>
                  </a:lnTo>
                  <a:lnTo>
                    <a:pt x="437698" y="853845"/>
                  </a:lnTo>
                  <a:lnTo>
                    <a:pt x="401192" y="823721"/>
                  </a:lnTo>
                  <a:lnTo>
                    <a:pt x="371069" y="787216"/>
                  </a:lnTo>
                  <a:lnTo>
                    <a:pt x="348321" y="745323"/>
                  </a:lnTo>
                  <a:lnTo>
                    <a:pt x="333943" y="699036"/>
                  </a:lnTo>
                  <a:lnTo>
                    <a:pt x="328929" y="649351"/>
                  </a:lnTo>
                  <a:lnTo>
                    <a:pt x="328929" y="0"/>
                  </a:lnTo>
                  <a:lnTo>
                    <a:pt x="0" y="0"/>
                  </a:lnTo>
                  <a:close/>
                </a:path>
              </a:pathLst>
            </a:custGeom>
            <a:ln w="25400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919220" y="3157219"/>
              <a:ext cx="792480" cy="660400"/>
            </a:xfrm>
            <a:custGeom>
              <a:avLst/>
              <a:gdLst/>
              <a:ahLst/>
              <a:cxnLst/>
              <a:rect l="l" t="t" r="r" b="b"/>
              <a:pathLst>
                <a:path w="792479" h="660400">
                  <a:moveTo>
                    <a:pt x="463168" y="0"/>
                  </a:moveTo>
                  <a:lnTo>
                    <a:pt x="463168" y="165100"/>
                  </a:lnTo>
                  <a:lnTo>
                    <a:pt x="51434" y="165100"/>
                  </a:lnTo>
                  <a:lnTo>
                    <a:pt x="28932" y="192821"/>
                  </a:lnTo>
                  <a:lnTo>
                    <a:pt x="12858" y="232159"/>
                  </a:lnTo>
                  <a:lnTo>
                    <a:pt x="3214" y="279243"/>
                  </a:lnTo>
                  <a:lnTo>
                    <a:pt x="0" y="330200"/>
                  </a:lnTo>
                  <a:lnTo>
                    <a:pt x="3214" y="381156"/>
                  </a:lnTo>
                  <a:lnTo>
                    <a:pt x="12858" y="428240"/>
                  </a:lnTo>
                  <a:lnTo>
                    <a:pt x="28932" y="467578"/>
                  </a:lnTo>
                  <a:lnTo>
                    <a:pt x="51434" y="495299"/>
                  </a:lnTo>
                  <a:lnTo>
                    <a:pt x="463168" y="495299"/>
                  </a:lnTo>
                  <a:lnTo>
                    <a:pt x="463168" y="660399"/>
                  </a:lnTo>
                  <a:lnTo>
                    <a:pt x="792479" y="330200"/>
                  </a:lnTo>
                  <a:lnTo>
                    <a:pt x="46316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3919220" y="3157219"/>
              <a:ext cx="792480" cy="660400"/>
            </a:xfrm>
            <a:custGeom>
              <a:avLst/>
              <a:gdLst/>
              <a:ahLst/>
              <a:cxnLst/>
              <a:rect l="l" t="t" r="r" b="b"/>
              <a:pathLst>
                <a:path w="792479" h="660400">
                  <a:moveTo>
                    <a:pt x="51434" y="495299"/>
                  </a:moveTo>
                  <a:lnTo>
                    <a:pt x="28932" y="467578"/>
                  </a:lnTo>
                  <a:lnTo>
                    <a:pt x="12858" y="428240"/>
                  </a:lnTo>
                  <a:lnTo>
                    <a:pt x="3214" y="381156"/>
                  </a:lnTo>
                  <a:lnTo>
                    <a:pt x="0" y="330200"/>
                  </a:lnTo>
                  <a:lnTo>
                    <a:pt x="3214" y="279243"/>
                  </a:lnTo>
                  <a:lnTo>
                    <a:pt x="12858" y="232159"/>
                  </a:lnTo>
                  <a:lnTo>
                    <a:pt x="28932" y="192821"/>
                  </a:lnTo>
                  <a:lnTo>
                    <a:pt x="51434" y="165100"/>
                  </a:lnTo>
                  <a:lnTo>
                    <a:pt x="463168" y="165100"/>
                  </a:lnTo>
                  <a:lnTo>
                    <a:pt x="463168" y="0"/>
                  </a:lnTo>
                  <a:lnTo>
                    <a:pt x="792479" y="330200"/>
                  </a:lnTo>
                  <a:lnTo>
                    <a:pt x="463168" y="660399"/>
                  </a:lnTo>
                  <a:lnTo>
                    <a:pt x="463168" y="495299"/>
                  </a:lnTo>
                  <a:lnTo>
                    <a:pt x="51434" y="495299"/>
                  </a:lnTo>
                  <a:close/>
                </a:path>
              </a:pathLst>
            </a:custGeom>
            <a:ln w="25399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347979" y="2578099"/>
              <a:ext cx="3716020" cy="1846580"/>
            </a:xfrm>
            <a:custGeom>
              <a:avLst/>
              <a:gdLst/>
              <a:ahLst/>
              <a:cxnLst/>
              <a:rect l="l" t="t" r="r" b="b"/>
              <a:pathLst>
                <a:path w="3716020" h="1846579">
                  <a:moveTo>
                    <a:pt x="3551047" y="0"/>
                  </a:moveTo>
                  <a:lnTo>
                    <a:pt x="164985" y="0"/>
                  </a:lnTo>
                  <a:lnTo>
                    <a:pt x="121124" y="5896"/>
                  </a:lnTo>
                  <a:lnTo>
                    <a:pt x="81712" y="22535"/>
                  </a:lnTo>
                  <a:lnTo>
                    <a:pt x="48321" y="48339"/>
                  </a:lnTo>
                  <a:lnTo>
                    <a:pt x="22524" y="81731"/>
                  </a:lnTo>
                  <a:lnTo>
                    <a:pt x="5893" y="121135"/>
                  </a:lnTo>
                  <a:lnTo>
                    <a:pt x="0" y="164973"/>
                  </a:lnTo>
                  <a:lnTo>
                    <a:pt x="0" y="1681607"/>
                  </a:lnTo>
                  <a:lnTo>
                    <a:pt x="5893" y="1725444"/>
                  </a:lnTo>
                  <a:lnTo>
                    <a:pt x="22524" y="1764848"/>
                  </a:lnTo>
                  <a:lnTo>
                    <a:pt x="48321" y="1798240"/>
                  </a:lnTo>
                  <a:lnTo>
                    <a:pt x="81712" y="1824044"/>
                  </a:lnTo>
                  <a:lnTo>
                    <a:pt x="121124" y="1840683"/>
                  </a:lnTo>
                  <a:lnTo>
                    <a:pt x="164985" y="1846580"/>
                  </a:lnTo>
                  <a:lnTo>
                    <a:pt x="3551047" y="1846580"/>
                  </a:lnTo>
                  <a:lnTo>
                    <a:pt x="3594884" y="1840683"/>
                  </a:lnTo>
                  <a:lnTo>
                    <a:pt x="3634288" y="1824044"/>
                  </a:lnTo>
                  <a:lnTo>
                    <a:pt x="3667680" y="1798240"/>
                  </a:lnTo>
                  <a:lnTo>
                    <a:pt x="3693484" y="1764848"/>
                  </a:lnTo>
                  <a:lnTo>
                    <a:pt x="3710123" y="1725444"/>
                  </a:lnTo>
                  <a:lnTo>
                    <a:pt x="3716020" y="1681607"/>
                  </a:lnTo>
                  <a:lnTo>
                    <a:pt x="3716020" y="164973"/>
                  </a:lnTo>
                  <a:lnTo>
                    <a:pt x="3710123" y="121135"/>
                  </a:lnTo>
                  <a:lnTo>
                    <a:pt x="3693484" y="81731"/>
                  </a:lnTo>
                  <a:lnTo>
                    <a:pt x="3667680" y="48339"/>
                  </a:lnTo>
                  <a:lnTo>
                    <a:pt x="3634288" y="22535"/>
                  </a:lnTo>
                  <a:lnTo>
                    <a:pt x="3594884" y="5896"/>
                  </a:lnTo>
                  <a:lnTo>
                    <a:pt x="3551047" y="0"/>
                  </a:lnTo>
                  <a:close/>
                </a:path>
              </a:pathLst>
            </a:custGeom>
            <a:solidFill>
              <a:srgbClr val="007C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347979" y="2578099"/>
              <a:ext cx="3716020" cy="1846580"/>
            </a:xfrm>
            <a:custGeom>
              <a:avLst/>
              <a:gdLst/>
              <a:ahLst/>
              <a:cxnLst/>
              <a:rect l="l" t="t" r="r" b="b"/>
              <a:pathLst>
                <a:path w="3716020" h="1846579">
                  <a:moveTo>
                    <a:pt x="0" y="164973"/>
                  </a:moveTo>
                  <a:lnTo>
                    <a:pt x="5893" y="121135"/>
                  </a:lnTo>
                  <a:lnTo>
                    <a:pt x="22524" y="81731"/>
                  </a:lnTo>
                  <a:lnTo>
                    <a:pt x="48321" y="48339"/>
                  </a:lnTo>
                  <a:lnTo>
                    <a:pt x="81712" y="22535"/>
                  </a:lnTo>
                  <a:lnTo>
                    <a:pt x="121124" y="5896"/>
                  </a:lnTo>
                  <a:lnTo>
                    <a:pt x="164985" y="0"/>
                  </a:lnTo>
                  <a:lnTo>
                    <a:pt x="3551047" y="0"/>
                  </a:lnTo>
                  <a:lnTo>
                    <a:pt x="3594884" y="5896"/>
                  </a:lnTo>
                  <a:lnTo>
                    <a:pt x="3634288" y="22535"/>
                  </a:lnTo>
                  <a:lnTo>
                    <a:pt x="3667680" y="48339"/>
                  </a:lnTo>
                  <a:lnTo>
                    <a:pt x="3693484" y="81731"/>
                  </a:lnTo>
                  <a:lnTo>
                    <a:pt x="3710123" y="121135"/>
                  </a:lnTo>
                  <a:lnTo>
                    <a:pt x="3716020" y="164973"/>
                  </a:lnTo>
                  <a:lnTo>
                    <a:pt x="3716020" y="1681607"/>
                  </a:lnTo>
                  <a:lnTo>
                    <a:pt x="3710123" y="1725444"/>
                  </a:lnTo>
                  <a:lnTo>
                    <a:pt x="3693484" y="1764848"/>
                  </a:lnTo>
                  <a:lnTo>
                    <a:pt x="3667680" y="1798240"/>
                  </a:lnTo>
                  <a:lnTo>
                    <a:pt x="3634288" y="1824044"/>
                  </a:lnTo>
                  <a:lnTo>
                    <a:pt x="3594884" y="1840683"/>
                  </a:lnTo>
                  <a:lnTo>
                    <a:pt x="3551047" y="1846580"/>
                  </a:lnTo>
                  <a:lnTo>
                    <a:pt x="164985" y="1846580"/>
                  </a:lnTo>
                  <a:lnTo>
                    <a:pt x="121124" y="1840683"/>
                  </a:lnTo>
                  <a:lnTo>
                    <a:pt x="81712" y="1824044"/>
                  </a:lnTo>
                  <a:lnTo>
                    <a:pt x="48321" y="1798240"/>
                  </a:lnTo>
                  <a:lnTo>
                    <a:pt x="22524" y="1764848"/>
                  </a:lnTo>
                  <a:lnTo>
                    <a:pt x="5893" y="1725444"/>
                  </a:lnTo>
                  <a:lnTo>
                    <a:pt x="0" y="1681607"/>
                  </a:lnTo>
                  <a:lnTo>
                    <a:pt x="0" y="164973"/>
                  </a:lnTo>
                  <a:close/>
                </a:path>
              </a:pathLst>
            </a:custGeom>
            <a:ln w="25400">
              <a:solidFill>
                <a:srgbClr val="007C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552768" y="2948622"/>
            <a:ext cx="3307716" cy="109004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0" algn="ctr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FFFF"/>
                </a:solidFill>
                <a:latin typeface="Arial"/>
                <a:cs typeface="Arial"/>
              </a:rPr>
              <a:t>Цели</a:t>
            </a:r>
            <a:endParaRPr sz="2400">
              <a:latin typeface="Arial"/>
              <a:cs typeface="Arial"/>
            </a:endParaRPr>
          </a:p>
          <a:p>
            <a:pPr marL="1905" algn="ctr">
              <a:lnSpc>
                <a:spcPct val="100000"/>
              </a:lnSpc>
              <a:spcBef>
                <a:spcPts val="5"/>
              </a:spcBef>
            </a:pP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федерального</a:t>
            </a:r>
            <a:r>
              <a:rPr sz="2200" b="1" spc="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проекта</a:t>
            </a:r>
            <a:endParaRPr sz="22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2400" b="1" spc="-5" dirty="0">
                <a:solidFill>
                  <a:srgbClr val="ED7103"/>
                </a:solidFill>
                <a:latin typeface="Arial"/>
                <a:cs typeface="Arial"/>
              </a:rPr>
              <a:t>«Профессионалитет»</a:t>
            </a:r>
            <a:endParaRPr sz="24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704334" y="4068065"/>
            <a:ext cx="7151371" cy="26956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5260" marR="1432560" algn="just">
              <a:lnSpc>
                <a:spcPct val="100000"/>
              </a:lnSpc>
              <a:spcBef>
                <a:spcPts val="100"/>
              </a:spcBef>
            </a:pPr>
            <a:r>
              <a:rPr sz="2000" spc="-15" dirty="0">
                <a:solidFill>
                  <a:srgbClr val="ED7103"/>
                </a:solidFill>
                <a:latin typeface="Microsoft Sans Serif"/>
                <a:cs typeface="Microsoft Sans Serif"/>
              </a:rPr>
              <a:t>синхронизация </a:t>
            </a:r>
            <a:r>
              <a:rPr sz="2000" spc="-20" dirty="0">
                <a:solidFill>
                  <a:srgbClr val="007CA4"/>
                </a:solidFill>
                <a:latin typeface="Microsoft Sans Serif"/>
                <a:cs typeface="Microsoft Sans Serif"/>
              </a:rPr>
              <a:t>кадровой </a:t>
            </a:r>
            <a:r>
              <a:rPr sz="2000" spc="-5" dirty="0">
                <a:solidFill>
                  <a:srgbClr val="ED7103"/>
                </a:solidFill>
                <a:latin typeface="Microsoft Sans Serif"/>
                <a:cs typeface="Microsoft Sans Serif"/>
              </a:rPr>
              <a:t>потребности </a:t>
            </a:r>
            <a:r>
              <a:rPr sz="2000" spc="-15" dirty="0">
                <a:solidFill>
                  <a:srgbClr val="007CA4"/>
                </a:solidFill>
                <a:latin typeface="Microsoft Sans Serif"/>
                <a:cs typeface="Microsoft Sans Serif"/>
              </a:rPr>
              <a:t>бизнеса </a:t>
            </a:r>
            <a:r>
              <a:rPr sz="2000" spc="-520" dirty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5" dirty="0">
                <a:solidFill>
                  <a:srgbClr val="ED7103"/>
                </a:solidFill>
                <a:latin typeface="Microsoft Sans Serif"/>
                <a:cs typeface="Microsoft Sans Serif"/>
              </a:rPr>
              <a:t>и </a:t>
            </a:r>
            <a:r>
              <a:rPr sz="2000" spc="-20" dirty="0">
                <a:solidFill>
                  <a:srgbClr val="ED7103"/>
                </a:solidFill>
                <a:latin typeface="Microsoft Sans Serif"/>
                <a:cs typeface="Microsoft Sans Serif"/>
              </a:rPr>
              <a:t>возможностей </a:t>
            </a:r>
            <a:r>
              <a:rPr sz="2000" spc="-10" dirty="0">
                <a:solidFill>
                  <a:srgbClr val="007CA4"/>
                </a:solidFill>
                <a:latin typeface="Microsoft Sans Serif"/>
                <a:cs typeface="Microsoft Sans Serif"/>
              </a:rPr>
              <a:t>среднего профессионального </a:t>
            </a:r>
            <a:r>
              <a:rPr sz="2000" spc="-520" dirty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10" dirty="0">
                <a:solidFill>
                  <a:srgbClr val="007CA4"/>
                </a:solidFill>
                <a:latin typeface="Microsoft Sans Serif"/>
                <a:cs typeface="Microsoft Sans Serif"/>
              </a:rPr>
              <a:t>образования</a:t>
            </a:r>
            <a:endParaRPr sz="20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1105"/>
              </a:spcBef>
            </a:pPr>
            <a:r>
              <a:rPr sz="2000" b="1" spc="-5" dirty="0">
                <a:solidFill>
                  <a:srgbClr val="ED7103"/>
                </a:solidFill>
                <a:latin typeface="Arial"/>
                <a:cs typeface="Arial"/>
              </a:rPr>
              <a:t>Профессионалитет</a:t>
            </a:r>
            <a:r>
              <a:rPr sz="2000" b="1" spc="-65" dirty="0">
                <a:solidFill>
                  <a:srgbClr val="ED7103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–</a:t>
            </a:r>
            <a:r>
              <a:rPr sz="2000" b="1" spc="-10" dirty="0">
                <a:solidFill>
                  <a:srgbClr val="007CA4"/>
                </a:solidFill>
                <a:latin typeface="Arial"/>
                <a:cs typeface="Arial"/>
              </a:rPr>
              <a:t> это</a:t>
            </a:r>
            <a:r>
              <a:rPr sz="2000" b="1" spc="20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007CA4"/>
                </a:solidFill>
                <a:latin typeface="Arial"/>
                <a:cs typeface="Arial"/>
              </a:rPr>
              <a:t>финансирование</a:t>
            </a:r>
            <a:r>
              <a:rPr sz="2000" b="1" spc="80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007CA4"/>
                </a:solidFill>
                <a:latin typeface="Arial"/>
                <a:cs typeface="Arial"/>
              </a:rPr>
              <a:t>результата,</a:t>
            </a:r>
            <a:endParaRPr sz="2000">
              <a:latin typeface="Arial"/>
              <a:cs typeface="Arial"/>
            </a:endParaRPr>
          </a:p>
          <a:p>
            <a:pPr marL="2705735">
              <a:lnSpc>
                <a:spcPct val="100000"/>
              </a:lnSpc>
            </a:pP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а</a:t>
            </a:r>
            <a:r>
              <a:rPr sz="2000" b="1" spc="-30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не</a:t>
            </a:r>
            <a:r>
              <a:rPr sz="2000" b="1" spc="-15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процесса</a:t>
            </a:r>
            <a:r>
              <a:rPr sz="2000" b="1" spc="-35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007CA4"/>
                </a:solidFill>
                <a:latin typeface="Arial"/>
                <a:cs typeface="Arial"/>
              </a:rPr>
              <a:t>обучения.</a:t>
            </a:r>
            <a:endParaRPr sz="2000">
              <a:latin typeface="Arial"/>
              <a:cs typeface="Arial"/>
            </a:endParaRPr>
          </a:p>
          <a:p>
            <a:pPr marL="2758440" marR="398145">
              <a:lnSpc>
                <a:spcPct val="100000"/>
              </a:lnSpc>
              <a:spcBef>
                <a:spcPts val="1130"/>
              </a:spcBef>
            </a:pPr>
            <a:r>
              <a:rPr sz="1400" dirty="0">
                <a:latin typeface="Microsoft Sans Serif"/>
                <a:cs typeface="Microsoft Sans Serif"/>
              </a:rPr>
              <a:t>О </a:t>
            </a:r>
            <a:r>
              <a:rPr sz="1400" spc="-5" dirty="0">
                <a:latin typeface="Microsoft Sans Serif"/>
                <a:cs typeface="Microsoft Sans Serif"/>
              </a:rPr>
              <a:t>федеральном </a:t>
            </a:r>
            <a:r>
              <a:rPr sz="1400" spc="-20" dirty="0">
                <a:latin typeface="Microsoft Sans Serif"/>
                <a:cs typeface="Microsoft Sans Serif"/>
              </a:rPr>
              <a:t>проекте </a:t>
            </a:r>
            <a:r>
              <a:rPr sz="1400" spc="-5" dirty="0">
                <a:latin typeface="Microsoft Sans Serif"/>
                <a:cs typeface="Microsoft Sans Serif"/>
              </a:rPr>
              <a:t>«Профессионалитет»: </a:t>
            </a:r>
            <a:r>
              <a:rPr sz="1400" dirty="0">
                <a:latin typeface="Microsoft Sans Serif"/>
                <a:cs typeface="Microsoft Sans Serif"/>
              </a:rPr>
              <a:t> </a:t>
            </a:r>
            <a:r>
              <a:rPr sz="1400" u="sng" spc="-1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</a:rPr>
              <a:t>Информационный</a:t>
            </a:r>
            <a:r>
              <a:rPr sz="1400" u="sng" spc="1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1400" u="sng" spc="-1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</a:rPr>
              <a:t>ресурс</a:t>
            </a:r>
            <a:r>
              <a:rPr sz="1400" u="sng" spc="4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</a:rPr>
              <a:t> </a:t>
            </a:r>
            <a:r>
              <a:rPr sz="1400" u="sng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</a:rPr>
              <a:t>«Профессионалитет»</a:t>
            </a:r>
            <a:endParaRPr sz="1400">
              <a:latin typeface="Microsoft Sans Serif"/>
              <a:cs typeface="Microsoft Sans Serif"/>
            </a:endParaRPr>
          </a:p>
          <a:p>
            <a:pPr marL="2758440">
              <a:lnSpc>
                <a:spcPct val="100000"/>
              </a:lnSpc>
            </a:pPr>
            <a:r>
              <a:rPr sz="1400" u="sng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  <a:hlinkClick r:id="rId3"/>
              </a:rPr>
              <a:t>Министерство</a:t>
            </a:r>
            <a:r>
              <a:rPr sz="1400" u="sng" spc="4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  <a:hlinkClick r:id="rId3"/>
              </a:rPr>
              <a:t> </a:t>
            </a:r>
            <a:r>
              <a:rPr sz="1400" u="sng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  <a:hlinkClick r:id="rId3"/>
              </a:rPr>
              <a:t>просвещения</a:t>
            </a:r>
            <a:r>
              <a:rPr sz="1400" u="sng" spc="-1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  <a:hlinkClick r:id="rId3"/>
              </a:rPr>
              <a:t> Российской</a:t>
            </a:r>
            <a:r>
              <a:rPr sz="1400" u="sng" spc="2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  <a:hlinkClick r:id="rId3"/>
              </a:rPr>
              <a:t> </a:t>
            </a:r>
            <a:r>
              <a:rPr sz="1400" u="sng" spc="-2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  <a:hlinkClick r:id="rId3"/>
              </a:rPr>
              <a:t>Федерации</a:t>
            </a:r>
            <a:endParaRPr sz="1400">
              <a:latin typeface="Microsoft Sans Serif"/>
              <a:cs typeface="Microsoft Sans Serif"/>
            </a:endParaRPr>
          </a:p>
          <a:p>
            <a:pPr marL="2758440">
              <a:lnSpc>
                <a:spcPct val="100000"/>
              </a:lnSpc>
            </a:pPr>
            <a:r>
              <a:rPr sz="1400" u="heavy" spc="-1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  <a:hlinkClick r:id="rId4"/>
              </a:rPr>
              <a:t>Институт</a:t>
            </a:r>
            <a:r>
              <a:rPr sz="1400" u="heavy" spc="5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  <a:hlinkClick r:id="rId4"/>
              </a:rPr>
              <a:t> </a:t>
            </a:r>
            <a:r>
              <a:rPr sz="1400" u="heavy" spc="-1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  <a:hlinkClick r:id="rId4"/>
              </a:rPr>
              <a:t>развития</a:t>
            </a:r>
            <a:r>
              <a:rPr sz="1400" u="heavy" spc="1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  <a:hlinkClick r:id="rId4"/>
              </a:rPr>
              <a:t> </a:t>
            </a:r>
            <a:r>
              <a:rPr sz="1400" u="heavy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  <a:hlinkClick r:id="rId4"/>
              </a:rPr>
              <a:t>профессионального</a:t>
            </a:r>
            <a:r>
              <a:rPr sz="1400" u="heavy" spc="-5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  <a:hlinkClick r:id="rId4"/>
              </a:rPr>
              <a:t> </a:t>
            </a:r>
            <a:r>
              <a:rPr sz="1400" u="heavy" spc="-1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  <a:hlinkClick r:id="rId4"/>
              </a:rPr>
              <a:t>образования</a:t>
            </a:r>
            <a:endParaRPr sz="1400">
              <a:latin typeface="Microsoft Sans Serif"/>
              <a:cs typeface="Microsoft Sans Serif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74002" y="1257934"/>
            <a:ext cx="11795125" cy="1449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604" marR="5080" indent="-254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Федеральный</a:t>
            </a:r>
            <a:r>
              <a:rPr sz="2000" b="1" spc="125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проект</a:t>
            </a:r>
            <a:r>
              <a:rPr sz="2000" b="1" spc="105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ED7103"/>
                </a:solidFill>
                <a:latin typeface="Arial"/>
                <a:cs typeface="Arial"/>
              </a:rPr>
              <a:t>«Профессионалитет»</a:t>
            </a:r>
            <a:r>
              <a:rPr sz="2000" b="1" spc="135" dirty="0">
                <a:solidFill>
                  <a:srgbClr val="ED7103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–</a:t>
            </a:r>
            <a:r>
              <a:rPr sz="2000" b="1" spc="130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новая</a:t>
            </a:r>
            <a:r>
              <a:rPr sz="2000" b="1" spc="125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форма</a:t>
            </a:r>
            <a:r>
              <a:rPr sz="2000" b="1" spc="135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ED7103"/>
                </a:solidFill>
                <a:latin typeface="Arial"/>
                <a:cs typeface="Arial"/>
              </a:rPr>
              <a:t>взаимодействия</a:t>
            </a:r>
            <a:r>
              <a:rPr sz="2000" b="1" spc="125" dirty="0">
                <a:solidFill>
                  <a:srgbClr val="ED7103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ED7103"/>
                </a:solidFill>
                <a:latin typeface="Arial"/>
                <a:cs typeface="Arial"/>
              </a:rPr>
              <a:t>работодателей </a:t>
            </a:r>
            <a:r>
              <a:rPr sz="2000" b="1" spc="-540" dirty="0">
                <a:solidFill>
                  <a:srgbClr val="ED7103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и</a:t>
            </a:r>
            <a:r>
              <a:rPr sz="2000" b="1" spc="-10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организаций</a:t>
            </a:r>
            <a:r>
              <a:rPr sz="2000" b="1" spc="20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ED7103"/>
                </a:solidFill>
                <a:latin typeface="Arial"/>
                <a:cs typeface="Arial"/>
              </a:rPr>
              <a:t>среднего</a:t>
            </a:r>
            <a:r>
              <a:rPr sz="2000" b="1" spc="15" dirty="0">
                <a:solidFill>
                  <a:srgbClr val="ED7103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ED7103"/>
                </a:solidFill>
                <a:latin typeface="Arial"/>
                <a:cs typeface="Arial"/>
              </a:rPr>
              <a:t>профессионального</a:t>
            </a:r>
            <a:r>
              <a:rPr sz="2000" b="1" spc="55" dirty="0">
                <a:solidFill>
                  <a:srgbClr val="ED7103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ED7103"/>
                </a:solidFill>
                <a:latin typeface="Arial"/>
                <a:cs typeface="Arial"/>
              </a:rPr>
              <a:t>образования</a:t>
            </a:r>
            <a:endParaRPr sz="2000">
              <a:latin typeface="Arial"/>
              <a:cs typeface="Arial"/>
            </a:endParaRPr>
          </a:p>
          <a:p>
            <a:pPr marL="4605020">
              <a:lnSpc>
                <a:spcPct val="100000"/>
              </a:lnSpc>
              <a:spcBef>
                <a:spcPts val="1610"/>
              </a:spcBef>
            </a:pPr>
            <a:r>
              <a:rPr sz="2000" spc="-30" dirty="0">
                <a:solidFill>
                  <a:srgbClr val="007CA4"/>
                </a:solidFill>
                <a:latin typeface="Microsoft Sans Serif"/>
                <a:cs typeface="Microsoft Sans Serif"/>
              </a:rPr>
              <a:t>комплексная</a:t>
            </a:r>
            <a:r>
              <a:rPr sz="2000" spc="-5" dirty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15" dirty="0">
                <a:solidFill>
                  <a:srgbClr val="ED7103"/>
                </a:solidFill>
                <a:latin typeface="Microsoft Sans Serif"/>
                <a:cs typeface="Microsoft Sans Serif"/>
              </a:rPr>
              <a:t>модернизация</a:t>
            </a:r>
            <a:r>
              <a:rPr sz="2000" spc="-35" dirty="0">
                <a:solidFill>
                  <a:srgbClr val="ED7103"/>
                </a:solidFill>
                <a:latin typeface="Microsoft Sans Serif"/>
                <a:cs typeface="Microsoft Sans Serif"/>
              </a:rPr>
              <a:t> </a:t>
            </a:r>
            <a:r>
              <a:rPr sz="2000" spc="-5" dirty="0">
                <a:solidFill>
                  <a:srgbClr val="007CA4"/>
                </a:solidFill>
                <a:latin typeface="Microsoft Sans Serif"/>
                <a:cs typeface="Microsoft Sans Serif"/>
              </a:rPr>
              <a:t>системы</a:t>
            </a:r>
            <a:r>
              <a:rPr sz="2000" spc="-20" dirty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10" dirty="0">
                <a:solidFill>
                  <a:srgbClr val="007CA4"/>
                </a:solidFill>
                <a:latin typeface="Microsoft Sans Serif"/>
                <a:cs typeface="Microsoft Sans Serif"/>
              </a:rPr>
              <a:t>среднего</a:t>
            </a:r>
            <a:endParaRPr sz="2000">
              <a:latin typeface="Microsoft Sans Serif"/>
              <a:cs typeface="Microsoft Sans Serif"/>
            </a:endParaRPr>
          </a:p>
          <a:p>
            <a:pPr marL="4605020">
              <a:lnSpc>
                <a:spcPct val="100000"/>
              </a:lnSpc>
            </a:pPr>
            <a:r>
              <a:rPr sz="2000" spc="-10" dirty="0">
                <a:solidFill>
                  <a:srgbClr val="ED7103"/>
                </a:solidFill>
                <a:latin typeface="Microsoft Sans Serif"/>
                <a:cs typeface="Microsoft Sans Serif"/>
              </a:rPr>
              <a:t>профессионального</a:t>
            </a:r>
            <a:r>
              <a:rPr sz="2000" spc="-20" dirty="0">
                <a:solidFill>
                  <a:srgbClr val="ED7103"/>
                </a:solidFill>
                <a:latin typeface="Microsoft Sans Serif"/>
                <a:cs typeface="Microsoft Sans Serif"/>
              </a:rPr>
              <a:t> </a:t>
            </a:r>
            <a:r>
              <a:rPr sz="2000" spc="-10" dirty="0">
                <a:solidFill>
                  <a:srgbClr val="ED7103"/>
                </a:solidFill>
                <a:latin typeface="Microsoft Sans Serif"/>
                <a:cs typeface="Microsoft Sans Serif"/>
              </a:rPr>
              <a:t>образования</a:t>
            </a:r>
            <a:endParaRPr sz="2000">
              <a:latin typeface="Microsoft Sans Serif"/>
              <a:cs typeface="Microsoft Sans Serif"/>
            </a:endParaRPr>
          </a:p>
        </p:txBody>
      </p:sp>
      <p:pic>
        <p:nvPicPr>
          <p:cNvPr id="21" name="object 2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240416" y="203193"/>
            <a:ext cx="146923" cy="191848"/>
          </a:xfrm>
          <a:prstGeom prst="rect">
            <a:avLst/>
          </a:prstGeom>
        </p:spPr>
      </p:pic>
      <p:sp>
        <p:nvSpPr>
          <p:cNvPr id="22" name="object 22"/>
          <p:cNvSpPr/>
          <p:nvPr/>
        </p:nvSpPr>
        <p:spPr>
          <a:xfrm>
            <a:off x="821753" y="132080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621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802124" y="132081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822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4" name="object 24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207262" y="185425"/>
            <a:ext cx="182885" cy="206317"/>
          </a:xfrm>
          <a:prstGeom prst="rect">
            <a:avLst/>
          </a:prstGeom>
        </p:spPr>
      </p:pic>
      <p:sp>
        <p:nvSpPr>
          <p:cNvPr id="25" name="object 25"/>
          <p:cNvSpPr/>
          <p:nvPr/>
        </p:nvSpPr>
        <p:spPr>
          <a:xfrm>
            <a:off x="2805426" y="132081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822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793484" y="132081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822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4738432" y="132080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621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6755125" y="132081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822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9" name="object 2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203191" y="177796"/>
            <a:ext cx="173508" cy="227883"/>
          </a:xfrm>
          <a:prstGeom prst="rect">
            <a:avLst/>
          </a:prstGeom>
        </p:spPr>
      </p:pic>
      <p:pic>
        <p:nvPicPr>
          <p:cNvPr id="30" name="object 3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206241" y="167654"/>
            <a:ext cx="129541" cy="246366"/>
          </a:xfrm>
          <a:prstGeom prst="rect">
            <a:avLst/>
          </a:prstGeom>
        </p:spPr>
      </p:pic>
      <p:pic>
        <p:nvPicPr>
          <p:cNvPr id="31" name="object 31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139012" y="215901"/>
            <a:ext cx="192448" cy="189313"/>
          </a:xfrm>
          <a:prstGeom prst="rect">
            <a:avLst/>
          </a:prstGeom>
        </p:spPr>
      </p:pic>
      <p:sp>
        <p:nvSpPr>
          <p:cNvPr id="32" name="object 32"/>
          <p:cNvSpPr/>
          <p:nvPr/>
        </p:nvSpPr>
        <p:spPr>
          <a:xfrm>
            <a:off x="6154420" y="167640"/>
            <a:ext cx="177801" cy="254635"/>
          </a:xfrm>
          <a:custGeom>
            <a:avLst/>
            <a:gdLst/>
            <a:ahLst/>
            <a:cxnLst/>
            <a:rect l="l" t="t" r="r" b="b"/>
            <a:pathLst>
              <a:path w="177800" h="254634">
                <a:moveTo>
                  <a:pt x="113169" y="122859"/>
                </a:moveTo>
                <a:lnTo>
                  <a:pt x="111429" y="110337"/>
                </a:lnTo>
                <a:lnTo>
                  <a:pt x="106641" y="100164"/>
                </a:lnTo>
                <a:lnTo>
                  <a:pt x="99529" y="93319"/>
                </a:lnTo>
                <a:lnTo>
                  <a:pt x="90792" y="90805"/>
                </a:lnTo>
                <a:lnTo>
                  <a:pt x="82765" y="93319"/>
                </a:lnTo>
                <a:lnTo>
                  <a:pt x="76022" y="100164"/>
                </a:lnTo>
                <a:lnTo>
                  <a:pt x="71374" y="110337"/>
                </a:lnTo>
                <a:lnTo>
                  <a:pt x="69646" y="122859"/>
                </a:lnTo>
                <a:lnTo>
                  <a:pt x="71374" y="134353"/>
                </a:lnTo>
                <a:lnTo>
                  <a:pt x="76022" y="144005"/>
                </a:lnTo>
                <a:lnTo>
                  <a:pt x="82765" y="150660"/>
                </a:lnTo>
                <a:lnTo>
                  <a:pt x="90792" y="153136"/>
                </a:lnTo>
                <a:lnTo>
                  <a:pt x="99529" y="150660"/>
                </a:lnTo>
                <a:lnTo>
                  <a:pt x="106641" y="144005"/>
                </a:lnTo>
                <a:lnTo>
                  <a:pt x="111429" y="134353"/>
                </a:lnTo>
                <a:lnTo>
                  <a:pt x="113169" y="122859"/>
                </a:lnTo>
                <a:close/>
              </a:path>
              <a:path w="177800" h="254634">
                <a:moveTo>
                  <a:pt x="177787" y="87134"/>
                </a:moveTo>
                <a:lnTo>
                  <a:pt x="175615" y="71755"/>
                </a:lnTo>
                <a:lnTo>
                  <a:pt x="165163" y="49860"/>
                </a:lnTo>
                <a:lnTo>
                  <a:pt x="155930" y="30492"/>
                </a:lnTo>
                <a:lnTo>
                  <a:pt x="141782" y="17157"/>
                </a:lnTo>
                <a:lnTo>
                  <a:pt x="141782" y="122859"/>
                </a:lnTo>
                <a:lnTo>
                  <a:pt x="137833" y="150520"/>
                </a:lnTo>
                <a:lnTo>
                  <a:pt x="127012" y="173164"/>
                </a:lnTo>
                <a:lnTo>
                  <a:pt x="110820" y="188468"/>
                </a:lnTo>
                <a:lnTo>
                  <a:pt x="90792" y="194081"/>
                </a:lnTo>
                <a:lnTo>
                  <a:pt x="71475" y="188468"/>
                </a:lnTo>
                <a:lnTo>
                  <a:pt x="55651" y="173164"/>
                </a:lnTo>
                <a:lnTo>
                  <a:pt x="44958" y="150520"/>
                </a:lnTo>
                <a:lnTo>
                  <a:pt x="41033" y="122859"/>
                </a:lnTo>
                <a:lnTo>
                  <a:pt x="44958" y="94183"/>
                </a:lnTo>
                <a:lnTo>
                  <a:pt x="55651" y="71005"/>
                </a:lnTo>
                <a:lnTo>
                  <a:pt x="71475" y="55511"/>
                </a:lnTo>
                <a:lnTo>
                  <a:pt x="90792" y="49860"/>
                </a:lnTo>
                <a:lnTo>
                  <a:pt x="110820" y="55511"/>
                </a:lnTo>
                <a:lnTo>
                  <a:pt x="127012" y="71005"/>
                </a:lnTo>
                <a:lnTo>
                  <a:pt x="137833" y="94183"/>
                </a:lnTo>
                <a:lnTo>
                  <a:pt x="141782" y="122859"/>
                </a:lnTo>
                <a:lnTo>
                  <a:pt x="141782" y="17157"/>
                </a:lnTo>
                <a:lnTo>
                  <a:pt x="126682" y="2921"/>
                </a:lnTo>
                <a:lnTo>
                  <a:pt x="116230" y="0"/>
                </a:lnTo>
                <a:lnTo>
                  <a:pt x="65849" y="0"/>
                </a:lnTo>
                <a:lnTo>
                  <a:pt x="55613" y="2921"/>
                </a:lnTo>
                <a:lnTo>
                  <a:pt x="26733" y="30492"/>
                </a:lnTo>
                <a:lnTo>
                  <a:pt x="7188" y="71755"/>
                </a:lnTo>
                <a:lnTo>
                  <a:pt x="0" y="122859"/>
                </a:lnTo>
                <a:lnTo>
                  <a:pt x="7188" y="173494"/>
                </a:lnTo>
                <a:lnTo>
                  <a:pt x="26733" y="215455"/>
                </a:lnTo>
                <a:lnTo>
                  <a:pt x="55613" y="244055"/>
                </a:lnTo>
                <a:lnTo>
                  <a:pt x="88734" y="254012"/>
                </a:lnTo>
                <a:lnTo>
                  <a:pt x="92887" y="254012"/>
                </a:lnTo>
                <a:lnTo>
                  <a:pt x="126682" y="244055"/>
                </a:lnTo>
                <a:lnTo>
                  <a:pt x="155930" y="215455"/>
                </a:lnTo>
                <a:lnTo>
                  <a:pt x="165950" y="194081"/>
                </a:lnTo>
                <a:lnTo>
                  <a:pt x="175615" y="173494"/>
                </a:lnTo>
                <a:lnTo>
                  <a:pt x="177787" y="158254"/>
                </a:lnTo>
                <a:lnTo>
                  <a:pt x="177787" y="87134"/>
                </a:lnTo>
                <a:close/>
              </a:path>
            </a:pathLst>
          </a:custGeom>
          <a:solidFill>
            <a:srgbClr val="2A5A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7200899" y="181287"/>
            <a:ext cx="181611" cy="213360"/>
          </a:xfrm>
          <a:custGeom>
            <a:avLst/>
            <a:gdLst/>
            <a:ahLst/>
            <a:cxnLst/>
            <a:rect l="l" t="t" r="r" b="b"/>
            <a:pathLst>
              <a:path w="181609" h="213360">
                <a:moveTo>
                  <a:pt x="181444" y="0"/>
                </a:moveTo>
                <a:lnTo>
                  <a:pt x="92935" y="0"/>
                </a:lnTo>
                <a:lnTo>
                  <a:pt x="0" y="213304"/>
                </a:lnTo>
                <a:lnTo>
                  <a:pt x="88510" y="213304"/>
                </a:lnTo>
                <a:lnTo>
                  <a:pt x="181444" y="0"/>
                </a:lnTo>
                <a:close/>
              </a:path>
            </a:pathLst>
          </a:custGeom>
          <a:solidFill>
            <a:srgbClr val="ED33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5810313" y="132080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621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5" name="object 35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01600" y="174413"/>
            <a:ext cx="354866" cy="389466"/>
          </a:xfrm>
          <a:prstGeom prst="rect">
            <a:avLst/>
          </a:prstGeom>
        </p:spPr>
      </p:pic>
      <p:pic>
        <p:nvPicPr>
          <p:cNvPr id="36" name="Рисунок 35" descr="E:\Documents and Settings\Comp\Рабочий стол\МЕТОДИЧЕСКАЯ РАБОТА КОЛЛЕДЖА\МЕТОДИЧЕСКАЯ РАБОТА КОЛЛЕДЖА 2018-2019 УЧ. ГОД\рекламная и сувенирная продукция к 120-летию\эмб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0972801" y="228601"/>
            <a:ext cx="857257" cy="843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8127" y="708279"/>
            <a:ext cx="7714615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0" dirty="0"/>
              <a:t>Что</a:t>
            </a:r>
            <a:r>
              <a:rPr spc="40" dirty="0"/>
              <a:t> </a:t>
            </a:r>
            <a:r>
              <a:rPr dirty="0"/>
              <a:t>означает</a:t>
            </a:r>
            <a:r>
              <a:rPr spc="-55" dirty="0"/>
              <a:t> </a:t>
            </a:r>
            <a:r>
              <a:rPr spc="-10" dirty="0"/>
              <a:t>отраслевой</a:t>
            </a:r>
            <a:r>
              <a:rPr spc="-15" dirty="0"/>
              <a:t> </a:t>
            </a:r>
            <a:r>
              <a:rPr dirty="0"/>
              <a:t>подход</a:t>
            </a:r>
          </a:p>
          <a:p>
            <a:pPr marL="12700">
              <a:lnSpc>
                <a:spcPct val="100000"/>
              </a:lnSpc>
            </a:pPr>
            <a:r>
              <a:rPr dirty="0"/>
              <a:t>к</a:t>
            </a:r>
            <a:r>
              <a:rPr spc="-35" dirty="0"/>
              <a:t> </a:t>
            </a:r>
            <a:r>
              <a:rPr spc="-5" dirty="0"/>
              <a:t>профессиональному</a:t>
            </a:r>
            <a:r>
              <a:rPr spc="-55" dirty="0"/>
              <a:t> </a:t>
            </a:r>
            <a:r>
              <a:rPr dirty="0"/>
              <a:t>образованию?</a:t>
            </a: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5004068"/>
            <a:ext cx="5900420" cy="1853930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256540" y="1747773"/>
            <a:ext cx="1180274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Отраслевой</a:t>
            </a:r>
            <a:r>
              <a:rPr sz="2000" b="1" spc="315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подход</a:t>
            </a:r>
            <a:r>
              <a:rPr sz="2000" b="1" spc="335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закрывает</a:t>
            </a:r>
            <a:r>
              <a:rPr sz="2000" b="1" spc="305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кадровую</a:t>
            </a:r>
            <a:r>
              <a:rPr sz="2000" b="1" spc="315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потребность</a:t>
            </a:r>
            <a:r>
              <a:rPr sz="2000" b="1" spc="315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предприятия</a:t>
            </a:r>
            <a:r>
              <a:rPr sz="2000" b="1" spc="315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(организации)</a:t>
            </a:r>
            <a:r>
              <a:rPr sz="2000" b="1" spc="320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за</a:t>
            </a:r>
            <a:r>
              <a:rPr sz="2000" b="1" spc="325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счет</a:t>
            </a:r>
            <a:endParaRPr sz="2000">
              <a:latin typeface="Arial"/>
              <a:cs typeface="Arial"/>
            </a:endParaRPr>
          </a:p>
          <a:p>
            <a:pPr marL="14604">
              <a:lnSpc>
                <a:spcPct val="100000"/>
              </a:lnSpc>
            </a:pP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создания</a:t>
            </a:r>
            <a:r>
              <a:rPr sz="2000" b="1" spc="20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отраслевого</a:t>
            </a:r>
            <a:r>
              <a:rPr sz="2000" b="1" spc="10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ED7103"/>
                </a:solidFill>
                <a:latin typeface="Arial"/>
                <a:cs typeface="Arial"/>
              </a:rPr>
              <a:t>образовательно-производственного</a:t>
            </a:r>
            <a:r>
              <a:rPr sz="2000" b="1" spc="100" dirty="0">
                <a:solidFill>
                  <a:srgbClr val="ED7103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ED7103"/>
                </a:solidFill>
                <a:latin typeface="Arial"/>
                <a:cs typeface="Arial"/>
              </a:rPr>
              <a:t>кластера</a:t>
            </a:r>
            <a:endParaRPr sz="2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506215" y="5596254"/>
            <a:ext cx="139128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36980" algn="l"/>
              </a:tabLst>
            </a:pPr>
            <a:r>
              <a:rPr sz="2000" b="1" spc="-5" dirty="0">
                <a:solidFill>
                  <a:srgbClr val="ED7103"/>
                </a:solidFill>
                <a:latin typeface="Arial"/>
                <a:cs typeface="Arial"/>
              </a:rPr>
              <a:t>К</a:t>
            </a:r>
            <a:r>
              <a:rPr sz="2000" b="1" spc="5" dirty="0">
                <a:solidFill>
                  <a:srgbClr val="ED7103"/>
                </a:solidFill>
                <a:latin typeface="Arial"/>
                <a:cs typeface="Arial"/>
              </a:rPr>
              <a:t>лас</a:t>
            </a:r>
            <a:r>
              <a:rPr sz="2000" b="1" spc="-20" dirty="0">
                <a:solidFill>
                  <a:srgbClr val="ED7103"/>
                </a:solidFill>
                <a:latin typeface="Arial"/>
                <a:cs typeface="Arial"/>
              </a:rPr>
              <a:t>т</a:t>
            </a:r>
            <a:r>
              <a:rPr sz="2000" b="1" spc="5" dirty="0">
                <a:solidFill>
                  <a:srgbClr val="ED7103"/>
                </a:solidFill>
                <a:latin typeface="Arial"/>
                <a:cs typeface="Arial"/>
              </a:rPr>
              <a:t>е</a:t>
            </a:r>
            <a:r>
              <a:rPr sz="2000" b="1" dirty="0">
                <a:solidFill>
                  <a:srgbClr val="ED7103"/>
                </a:solidFill>
                <a:latin typeface="Arial"/>
                <a:cs typeface="Arial"/>
              </a:rPr>
              <a:t>р	</a:t>
            </a: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–</a:t>
            </a:r>
            <a:endParaRPr sz="2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076190" y="5596254"/>
            <a:ext cx="683831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074420" algn="l"/>
                <a:tab pos="3380740" algn="l"/>
                <a:tab pos="4816475" algn="l"/>
                <a:tab pos="5174615" algn="l"/>
              </a:tabLst>
            </a:pPr>
            <a:r>
              <a:rPr sz="2000" b="1" spc="-30" dirty="0">
                <a:solidFill>
                  <a:srgbClr val="007CA4"/>
                </a:solidFill>
                <a:latin typeface="Arial"/>
                <a:cs typeface="Arial"/>
              </a:rPr>
              <a:t>ф</a:t>
            </a: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о</a:t>
            </a:r>
            <a:r>
              <a:rPr sz="2000" b="1" spc="10" dirty="0">
                <a:solidFill>
                  <a:srgbClr val="007CA4"/>
                </a:solidFill>
                <a:latin typeface="Arial"/>
                <a:cs typeface="Arial"/>
              </a:rPr>
              <a:t>р</a:t>
            </a:r>
            <a:r>
              <a:rPr sz="2000" b="1" spc="-20" dirty="0">
                <a:solidFill>
                  <a:srgbClr val="007CA4"/>
                </a:solidFill>
                <a:latin typeface="Arial"/>
                <a:cs typeface="Arial"/>
              </a:rPr>
              <a:t>м</a:t>
            </a: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а	</a:t>
            </a:r>
            <a:r>
              <a:rPr sz="2000" b="1" spc="-10" dirty="0">
                <a:solidFill>
                  <a:srgbClr val="007CA4"/>
                </a:solidFill>
                <a:latin typeface="Arial"/>
                <a:cs typeface="Arial"/>
              </a:rPr>
              <a:t>в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з</a:t>
            </a:r>
            <a:r>
              <a:rPr sz="2000" b="1" spc="10" dirty="0">
                <a:solidFill>
                  <a:srgbClr val="007CA4"/>
                </a:solidFill>
                <a:latin typeface="Arial"/>
                <a:cs typeface="Arial"/>
              </a:rPr>
              <a:t>а</a:t>
            </a:r>
            <a:r>
              <a:rPr sz="2000" b="1" spc="-10" dirty="0">
                <a:solidFill>
                  <a:srgbClr val="007CA4"/>
                </a:solidFill>
                <a:latin typeface="Arial"/>
                <a:cs typeface="Arial"/>
              </a:rPr>
              <a:t>и</a:t>
            </a:r>
            <a:r>
              <a:rPr sz="2000" b="1" spc="-20" dirty="0">
                <a:solidFill>
                  <a:srgbClr val="007CA4"/>
                </a:solidFill>
                <a:latin typeface="Arial"/>
                <a:cs typeface="Arial"/>
              </a:rPr>
              <a:t>м</a:t>
            </a:r>
            <a:r>
              <a:rPr sz="2000" b="1" spc="15" dirty="0">
                <a:solidFill>
                  <a:srgbClr val="007CA4"/>
                </a:solidFill>
                <a:latin typeface="Arial"/>
                <a:cs typeface="Arial"/>
              </a:rPr>
              <a:t>о</a:t>
            </a:r>
            <a:r>
              <a:rPr sz="2000" b="1" spc="-10" dirty="0">
                <a:solidFill>
                  <a:srgbClr val="007CA4"/>
                </a:solidFill>
                <a:latin typeface="Arial"/>
                <a:cs typeface="Arial"/>
              </a:rPr>
              <a:t>д</a:t>
            </a:r>
            <a:r>
              <a:rPr sz="2000" b="1" spc="5" dirty="0">
                <a:solidFill>
                  <a:srgbClr val="007CA4"/>
                </a:solidFill>
                <a:latin typeface="Arial"/>
                <a:cs typeface="Arial"/>
              </a:rPr>
              <a:t>е</a:t>
            </a:r>
            <a:r>
              <a:rPr sz="2000" b="1" spc="-10" dirty="0">
                <a:solidFill>
                  <a:srgbClr val="007CA4"/>
                </a:solidFill>
                <a:latin typeface="Arial"/>
                <a:cs typeface="Arial"/>
              </a:rPr>
              <a:t>й</a:t>
            </a:r>
            <a:r>
              <a:rPr sz="2000" b="1" spc="5" dirty="0">
                <a:solidFill>
                  <a:srgbClr val="007CA4"/>
                </a:solidFill>
                <a:latin typeface="Arial"/>
                <a:cs typeface="Arial"/>
              </a:rPr>
              <a:t>с</a:t>
            </a:r>
            <a:r>
              <a:rPr sz="2000" b="1" spc="-20" dirty="0">
                <a:solidFill>
                  <a:srgbClr val="007CA4"/>
                </a:solidFill>
                <a:latin typeface="Arial"/>
                <a:cs typeface="Arial"/>
              </a:rPr>
              <a:t>т</a:t>
            </a:r>
            <a:r>
              <a:rPr sz="2000" b="1" spc="-10" dirty="0">
                <a:solidFill>
                  <a:srgbClr val="007CA4"/>
                </a:solidFill>
                <a:latin typeface="Arial"/>
                <a:cs typeface="Arial"/>
              </a:rPr>
              <a:t>в</a:t>
            </a:r>
            <a:r>
              <a:rPr sz="2000" b="1" spc="5" dirty="0">
                <a:solidFill>
                  <a:srgbClr val="007CA4"/>
                </a:solidFill>
                <a:latin typeface="Arial"/>
                <a:cs typeface="Arial"/>
              </a:rPr>
              <a:t>и</a:t>
            </a: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я	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ко</a:t>
            </a:r>
            <a:r>
              <a:rPr sz="2000" b="1" spc="5" dirty="0">
                <a:solidFill>
                  <a:srgbClr val="007CA4"/>
                </a:solidFill>
                <a:latin typeface="Arial"/>
                <a:cs typeface="Arial"/>
              </a:rPr>
              <a:t>лле</a:t>
            </a:r>
            <a:r>
              <a:rPr sz="2000" b="1" spc="-10" dirty="0">
                <a:solidFill>
                  <a:srgbClr val="007CA4"/>
                </a:solidFill>
                <a:latin typeface="Arial"/>
                <a:cs typeface="Arial"/>
              </a:rPr>
              <a:t>д</a:t>
            </a: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жа	и	</a:t>
            </a:r>
            <a:r>
              <a:rPr sz="2000" b="1" spc="-10" dirty="0">
                <a:solidFill>
                  <a:srgbClr val="007CA4"/>
                </a:solidFill>
                <a:latin typeface="Arial"/>
                <a:cs typeface="Arial"/>
              </a:rPr>
              <a:t>п</a:t>
            </a: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ре</a:t>
            </a:r>
            <a:r>
              <a:rPr sz="2000" b="1" spc="-10" dirty="0">
                <a:solidFill>
                  <a:srgbClr val="007CA4"/>
                </a:solidFill>
                <a:latin typeface="Arial"/>
                <a:cs typeface="Arial"/>
              </a:rPr>
              <a:t>д</a:t>
            </a:r>
            <a:r>
              <a:rPr sz="2000" b="1" spc="10" dirty="0">
                <a:solidFill>
                  <a:srgbClr val="007CA4"/>
                </a:solidFill>
                <a:latin typeface="Arial"/>
                <a:cs typeface="Arial"/>
              </a:rPr>
              <a:t>п</a:t>
            </a: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р</a:t>
            </a:r>
            <a:r>
              <a:rPr sz="2000" b="1" spc="-15" dirty="0">
                <a:solidFill>
                  <a:srgbClr val="007CA4"/>
                </a:solidFill>
                <a:latin typeface="Arial"/>
                <a:cs typeface="Arial"/>
              </a:rPr>
              <a:t>и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ятия</a:t>
            </a:r>
            <a:endParaRPr sz="2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030472" y="5901054"/>
            <a:ext cx="556514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207260" algn="l"/>
                <a:tab pos="2786380" algn="l"/>
                <a:tab pos="4105275" algn="l"/>
              </a:tabLst>
            </a:pP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(</a:t>
            </a:r>
            <a:r>
              <a:rPr sz="2000" b="1" spc="-10" dirty="0">
                <a:solidFill>
                  <a:srgbClr val="007CA4"/>
                </a:solidFill>
                <a:latin typeface="Arial"/>
                <a:cs typeface="Arial"/>
              </a:rPr>
              <a:t>о</a:t>
            </a: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рг</a:t>
            </a:r>
            <a:r>
              <a:rPr sz="2000" b="1" spc="10" dirty="0">
                <a:solidFill>
                  <a:srgbClr val="007CA4"/>
                </a:solidFill>
                <a:latin typeface="Arial"/>
                <a:cs typeface="Arial"/>
              </a:rPr>
              <a:t>а</a:t>
            </a:r>
            <a:r>
              <a:rPr sz="2000" b="1" spc="-10" dirty="0">
                <a:solidFill>
                  <a:srgbClr val="007CA4"/>
                </a:solidFill>
                <a:latin typeface="Arial"/>
                <a:cs typeface="Arial"/>
              </a:rPr>
              <a:t>ни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з</a:t>
            </a:r>
            <a:r>
              <a:rPr sz="2000" b="1" spc="10" dirty="0">
                <a:solidFill>
                  <a:srgbClr val="007CA4"/>
                </a:solidFill>
                <a:latin typeface="Arial"/>
                <a:cs typeface="Arial"/>
              </a:rPr>
              <a:t>а</a:t>
            </a:r>
            <a:r>
              <a:rPr sz="2000" b="1" spc="-10" dirty="0">
                <a:solidFill>
                  <a:srgbClr val="007CA4"/>
                </a:solidFill>
                <a:latin typeface="Arial"/>
                <a:cs typeface="Arial"/>
              </a:rPr>
              <a:t>ци</a:t>
            </a:r>
            <a:r>
              <a:rPr sz="2000" b="1" spc="5" dirty="0">
                <a:solidFill>
                  <a:srgbClr val="007CA4"/>
                </a:solidFill>
                <a:latin typeface="Arial"/>
                <a:cs typeface="Arial"/>
              </a:rPr>
              <a:t>и</a:t>
            </a: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)	в	ра</a:t>
            </a:r>
            <a:r>
              <a:rPr sz="2000" b="1" spc="-20" dirty="0">
                <a:solidFill>
                  <a:srgbClr val="007CA4"/>
                </a:solidFill>
                <a:latin typeface="Arial"/>
                <a:cs typeface="Arial"/>
              </a:rPr>
              <a:t>м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к</a:t>
            </a:r>
            <a:r>
              <a:rPr sz="2000" b="1" spc="5" dirty="0">
                <a:solidFill>
                  <a:srgbClr val="007CA4"/>
                </a:solidFill>
                <a:latin typeface="Arial"/>
                <a:cs typeface="Arial"/>
              </a:rPr>
              <a:t>а</a:t>
            </a: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х	</a:t>
            </a:r>
            <a:r>
              <a:rPr sz="2000" b="1" spc="-10" dirty="0">
                <a:solidFill>
                  <a:srgbClr val="007CA4"/>
                </a:solidFill>
                <a:latin typeface="Arial"/>
                <a:cs typeface="Arial"/>
              </a:rPr>
              <a:t>п</a:t>
            </a: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о</a:t>
            </a:r>
            <a:r>
              <a:rPr sz="2000" b="1" spc="-15" dirty="0">
                <a:solidFill>
                  <a:srgbClr val="007CA4"/>
                </a:solidFill>
                <a:latin typeface="Arial"/>
                <a:cs typeface="Arial"/>
              </a:rPr>
              <a:t>д</a:t>
            </a: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гото</a:t>
            </a:r>
            <a:r>
              <a:rPr sz="2000" b="1" spc="-10" dirty="0">
                <a:solidFill>
                  <a:srgbClr val="007CA4"/>
                </a:solidFill>
                <a:latin typeface="Arial"/>
                <a:cs typeface="Arial"/>
              </a:rPr>
              <a:t>в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ки</a:t>
            </a:r>
            <a:endParaRPr sz="20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993121" y="5901055"/>
            <a:ext cx="922654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к</a:t>
            </a:r>
            <a:r>
              <a:rPr sz="2000" b="1" spc="5" dirty="0">
                <a:solidFill>
                  <a:srgbClr val="007CA4"/>
                </a:solidFill>
                <a:latin typeface="Arial"/>
                <a:cs typeface="Arial"/>
              </a:rPr>
              <a:t>а</a:t>
            </a:r>
            <a:r>
              <a:rPr sz="2000" b="1" spc="-10" dirty="0">
                <a:solidFill>
                  <a:srgbClr val="007CA4"/>
                </a:solidFill>
                <a:latin typeface="Arial"/>
                <a:cs typeface="Arial"/>
              </a:rPr>
              <a:t>д</a:t>
            </a: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р</a:t>
            </a:r>
            <a:r>
              <a:rPr sz="2000" b="1" spc="10" dirty="0">
                <a:solidFill>
                  <a:srgbClr val="007CA4"/>
                </a:solidFill>
                <a:latin typeface="Arial"/>
                <a:cs typeface="Arial"/>
              </a:rPr>
              <a:t>о</a:t>
            </a: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в</a:t>
            </a:r>
            <a:endParaRPr sz="20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030470" y="6205538"/>
            <a:ext cx="454406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ED7103"/>
                </a:solidFill>
                <a:latin typeface="Arial"/>
                <a:cs typeface="Arial"/>
              </a:rPr>
              <a:t>для</a:t>
            </a:r>
            <a:r>
              <a:rPr sz="2000" b="1" spc="-10" dirty="0">
                <a:solidFill>
                  <a:srgbClr val="ED7103"/>
                </a:solidFill>
                <a:latin typeface="Arial"/>
                <a:cs typeface="Arial"/>
              </a:rPr>
              <a:t> конкретной</a:t>
            </a:r>
            <a:r>
              <a:rPr sz="2000" b="1" spc="35" dirty="0">
                <a:solidFill>
                  <a:srgbClr val="ED7103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ED7103"/>
                </a:solidFill>
                <a:latin typeface="Arial"/>
                <a:cs typeface="Arial"/>
              </a:rPr>
              <a:t>отрасли </a:t>
            </a:r>
            <a:r>
              <a:rPr sz="2000" b="1" spc="-10" dirty="0">
                <a:solidFill>
                  <a:srgbClr val="ED7103"/>
                </a:solidFill>
                <a:latin typeface="Arial"/>
                <a:cs typeface="Arial"/>
              </a:rPr>
              <a:t>экономики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990601" y="2341880"/>
            <a:ext cx="9903460" cy="906780"/>
            <a:chOff x="990600" y="2341879"/>
            <a:chExt cx="9903460" cy="906780"/>
          </a:xfrm>
        </p:grpSpPr>
        <p:sp>
          <p:nvSpPr>
            <p:cNvPr id="12" name="object 12"/>
            <p:cNvSpPr/>
            <p:nvPr/>
          </p:nvSpPr>
          <p:spPr>
            <a:xfrm>
              <a:off x="1003300" y="2354579"/>
              <a:ext cx="4396740" cy="660400"/>
            </a:xfrm>
            <a:custGeom>
              <a:avLst/>
              <a:gdLst/>
              <a:ahLst/>
              <a:cxnLst/>
              <a:rect l="l" t="t" r="r" b="b"/>
              <a:pathLst>
                <a:path w="4396740" h="660400">
                  <a:moveTo>
                    <a:pt x="4231640" y="0"/>
                  </a:moveTo>
                  <a:lnTo>
                    <a:pt x="4231640" y="82550"/>
                  </a:lnTo>
                  <a:lnTo>
                    <a:pt x="288925" y="82550"/>
                  </a:lnTo>
                  <a:lnTo>
                    <a:pt x="242058" y="86333"/>
                  </a:lnTo>
                  <a:lnTo>
                    <a:pt x="197599" y="97285"/>
                  </a:lnTo>
                  <a:lnTo>
                    <a:pt x="156144" y="114810"/>
                  </a:lnTo>
                  <a:lnTo>
                    <a:pt x="118286" y="138312"/>
                  </a:lnTo>
                  <a:lnTo>
                    <a:pt x="84621" y="167195"/>
                  </a:lnTo>
                  <a:lnTo>
                    <a:pt x="55743" y="200864"/>
                  </a:lnTo>
                  <a:lnTo>
                    <a:pt x="32248" y="238722"/>
                  </a:lnTo>
                  <a:lnTo>
                    <a:pt x="14728" y="280174"/>
                  </a:lnTo>
                  <a:lnTo>
                    <a:pt x="3781" y="324623"/>
                  </a:lnTo>
                  <a:lnTo>
                    <a:pt x="0" y="371475"/>
                  </a:lnTo>
                  <a:lnTo>
                    <a:pt x="0" y="660400"/>
                  </a:lnTo>
                  <a:lnTo>
                    <a:pt x="165100" y="660400"/>
                  </a:lnTo>
                  <a:lnTo>
                    <a:pt x="165100" y="371475"/>
                  </a:lnTo>
                  <a:lnTo>
                    <a:pt x="174830" y="323302"/>
                  </a:lnTo>
                  <a:lnTo>
                    <a:pt x="201366" y="283940"/>
                  </a:lnTo>
                  <a:lnTo>
                    <a:pt x="240725" y="257389"/>
                  </a:lnTo>
                  <a:lnTo>
                    <a:pt x="288925" y="247650"/>
                  </a:lnTo>
                  <a:lnTo>
                    <a:pt x="4231640" y="247650"/>
                  </a:lnTo>
                  <a:lnTo>
                    <a:pt x="4231640" y="330200"/>
                  </a:lnTo>
                  <a:lnTo>
                    <a:pt x="4396740" y="165100"/>
                  </a:lnTo>
                  <a:lnTo>
                    <a:pt x="42316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003300" y="2354579"/>
              <a:ext cx="9878060" cy="881380"/>
            </a:xfrm>
            <a:custGeom>
              <a:avLst/>
              <a:gdLst/>
              <a:ahLst/>
              <a:cxnLst/>
              <a:rect l="l" t="t" r="r" b="b"/>
              <a:pathLst>
                <a:path w="9878060" h="881380">
                  <a:moveTo>
                    <a:pt x="0" y="660400"/>
                  </a:moveTo>
                  <a:lnTo>
                    <a:pt x="0" y="371475"/>
                  </a:lnTo>
                  <a:lnTo>
                    <a:pt x="3781" y="324623"/>
                  </a:lnTo>
                  <a:lnTo>
                    <a:pt x="14728" y="280174"/>
                  </a:lnTo>
                  <a:lnTo>
                    <a:pt x="32248" y="238722"/>
                  </a:lnTo>
                  <a:lnTo>
                    <a:pt x="55743" y="200864"/>
                  </a:lnTo>
                  <a:lnTo>
                    <a:pt x="84621" y="167195"/>
                  </a:lnTo>
                  <a:lnTo>
                    <a:pt x="118286" y="138312"/>
                  </a:lnTo>
                  <a:lnTo>
                    <a:pt x="156144" y="114810"/>
                  </a:lnTo>
                  <a:lnTo>
                    <a:pt x="197599" y="97285"/>
                  </a:lnTo>
                  <a:lnTo>
                    <a:pt x="242058" y="86333"/>
                  </a:lnTo>
                  <a:lnTo>
                    <a:pt x="288925" y="82550"/>
                  </a:lnTo>
                  <a:lnTo>
                    <a:pt x="4231640" y="82550"/>
                  </a:lnTo>
                  <a:lnTo>
                    <a:pt x="4231640" y="0"/>
                  </a:lnTo>
                  <a:lnTo>
                    <a:pt x="4396740" y="165100"/>
                  </a:lnTo>
                  <a:lnTo>
                    <a:pt x="4231640" y="330200"/>
                  </a:lnTo>
                  <a:lnTo>
                    <a:pt x="4231640" y="247650"/>
                  </a:lnTo>
                  <a:lnTo>
                    <a:pt x="288925" y="247650"/>
                  </a:lnTo>
                  <a:lnTo>
                    <a:pt x="240725" y="257389"/>
                  </a:lnTo>
                  <a:lnTo>
                    <a:pt x="201366" y="283940"/>
                  </a:lnTo>
                  <a:lnTo>
                    <a:pt x="174830" y="323302"/>
                  </a:lnTo>
                  <a:lnTo>
                    <a:pt x="165100" y="371475"/>
                  </a:lnTo>
                  <a:lnTo>
                    <a:pt x="165100" y="660400"/>
                  </a:lnTo>
                  <a:lnTo>
                    <a:pt x="0" y="660400"/>
                  </a:lnTo>
                  <a:close/>
                </a:path>
                <a:path w="9878060" h="881380">
                  <a:moveTo>
                    <a:pt x="6657340" y="690880"/>
                  </a:moveTo>
                  <a:lnTo>
                    <a:pt x="6847840" y="500380"/>
                  </a:lnTo>
                  <a:lnTo>
                    <a:pt x="6847840" y="595630"/>
                  </a:lnTo>
                  <a:lnTo>
                    <a:pt x="9878060" y="595630"/>
                  </a:lnTo>
                  <a:lnTo>
                    <a:pt x="9878060" y="786130"/>
                  </a:lnTo>
                  <a:lnTo>
                    <a:pt x="6847840" y="786130"/>
                  </a:lnTo>
                  <a:lnTo>
                    <a:pt x="6847840" y="881380"/>
                  </a:lnTo>
                  <a:lnTo>
                    <a:pt x="6657340" y="690880"/>
                  </a:lnTo>
                  <a:close/>
                </a:path>
              </a:pathLst>
            </a:custGeom>
            <a:ln w="25400">
              <a:solidFill>
                <a:srgbClr val="007C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342266" y="3542982"/>
            <a:ext cx="1182370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0005">
              <a:lnSpc>
                <a:spcPct val="100000"/>
              </a:lnSpc>
              <a:spcBef>
                <a:spcPts val="100"/>
              </a:spcBef>
            </a:pPr>
            <a:r>
              <a:rPr sz="1400" spc="-10" dirty="0">
                <a:solidFill>
                  <a:srgbClr val="ED7103"/>
                </a:solidFill>
                <a:latin typeface="Microsoft Sans Serif"/>
                <a:cs typeface="Microsoft Sans Serif"/>
              </a:rPr>
              <a:t>Предприятие</a:t>
            </a:r>
            <a:endParaRPr sz="14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400" spc="-10" dirty="0">
                <a:solidFill>
                  <a:srgbClr val="ED7103"/>
                </a:solidFill>
                <a:latin typeface="Microsoft Sans Serif"/>
                <a:cs typeface="Microsoft Sans Serif"/>
              </a:rPr>
              <a:t>(организация)</a:t>
            </a:r>
            <a:endParaRPr sz="1400">
              <a:latin typeface="Microsoft Sans Serif"/>
              <a:cs typeface="Microsoft Sans Serif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233280" y="4937062"/>
            <a:ext cx="267462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10" dirty="0">
                <a:solidFill>
                  <a:srgbClr val="ED7103"/>
                </a:solidFill>
                <a:latin typeface="Microsoft Sans Serif"/>
                <a:cs typeface="Microsoft Sans Serif"/>
              </a:rPr>
              <a:t>Органы</a:t>
            </a:r>
            <a:r>
              <a:rPr sz="1400" dirty="0">
                <a:solidFill>
                  <a:srgbClr val="ED7103"/>
                </a:solidFill>
                <a:latin typeface="Microsoft Sans Serif"/>
                <a:cs typeface="Microsoft Sans Serif"/>
              </a:rPr>
              <a:t> </a:t>
            </a:r>
            <a:r>
              <a:rPr sz="1400" spc="-5" dirty="0">
                <a:solidFill>
                  <a:srgbClr val="ED7103"/>
                </a:solidFill>
                <a:latin typeface="Microsoft Sans Serif"/>
                <a:cs typeface="Microsoft Sans Serif"/>
              </a:rPr>
              <a:t>исполнительной власти</a:t>
            </a:r>
            <a:endParaRPr sz="1400">
              <a:latin typeface="Microsoft Sans Serif"/>
              <a:cs typeface="Microsoft Sans Serif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0276842" y="3224530"/>
            <a:ext cx="75882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25" dirty="0">
                <a:solidFill>
                  <a:srgbClr val="ED7103"/>
                </a:solidFill>
                <a:latin typeface="Microsoft Sans Serif"/>
                <a:cs typeface="Microsoft Sans Serif"/>
              </a:rPr>
              <a:t>Колледж</a:t>
            </a:r>
            <a:endParaRPr sz="1400">
              <a:latin typeface="Microsoft Sans Serif"/>
              <a:cs typeface="Microsoft Sans Serif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169150" y="4261230"/>
            <a:ext cx="2319655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43688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solidFill>
                  <a:srgbClr val="007CA4"/>
                </a:solidFill>
                <a:latin typeface="Microsoft Sans Serif"/>
                <a:cs typeface="Microsoft Sans Serif"/>
              </a:rPr>
              <a:t>финансирование </a:t>
            </a:r>
            <a:r>
              <a:rPr sz="1400" dirty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007CA4"/>
                </a:solidFill>
                <a:latin typeface="Microsoft Sans Serif"/>
                <a:cs typeface="Microsoft Sans Serif"/>
              </a:rPr>
              <a:t>контроль</a:t>
            </a:r>
            <a:r>
              <a:rPr sz="1400" spc="-45" dirty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1400" spc="-35" dirty="0">
                <a:solidFill>
                  <a:srgbClr val="007CA4"/>
                </a:solidFill>
                <a:latin typeface="Microsoft Sans Serif"/>
                <a:cs typeface="Microsoft Sans Serif"/>
              </a:rPr>
              <a:t>за</a:t>
            </a:r>
            <a:r>
              <a:rPr sz="1400" spc="-15" dirty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1400" spc="-5" dirty="0">
                <a:solidFill>
                  <a:srgbClr val="007CA4"/>
                </a:solidFill>
                <a:latin typeface="Microsoft Sans Serif"/>
                <a:cs typeface="Microsoft Sans Serif"/>
              </a:rPr>
              <a:t>деятельностью</a:t>
            </a:r>
            <a:endParaRPr sz="1400">
              <a:latin typeface="Microsoft Sans Serif"/>
              <a:cs typeface="Microsoft Sans Serif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519937" y="2598420"/>
            <a:ext cx="3456304" cy="6591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1400" spc="-15" dirty="0">
                <a:solidFill>
                  <a:srgbClr val="007CA4"/>
                </a:solidFill>
                <a:latin typeface="Microsoft Sans Serif"/>
                <a:cs typeface="Microsoft Sans Serif"/>
              </a:rPr>
              <a:t>участие</a:t>
            </a:r>
            <a:r>
              <a:rPr sz="1400" spc="45" dirty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007CA4"/>
                </a:solidFill>
                <a:latin typeface="Microsoft Sans Serif"/>
                <a:cs typeface="Microsoft Sans Serif"/>
              </a:rPr>
              <a:t>в</a:t>
            </a:r>
            <a:r>
              <a:rPr sz="1400" spc="20" dirty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1400" spc="-5" dirty="0">
                <a:solidFill>
                  <a:srgbClr val="007CA4"/>
                </a:solidFill>
                <a:latin typeface="Microsoft Sans Serif"/>
                <a:cs typeface="Microsoft Sans Serif"/>
              </a:rPr>
              <a:t>финансировании</a:t>
            </a:r>
            <a:r>
              <a:rPr sz="1400" spc="5" dirty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1400" spc="-5" dirty="0">
                <a:solidFill>
                  <a:srgbClr val="007CA4"/>
                </a:solidFill>
                <a:latin typeface="Microsoft Sans Serif"/>
                <a:cs typeface="Microsoft Sans Serif"/>
              </a:rPr>
              <a:t>и</a:t>
            </a:r>
            <a:r>
              <a:rPr sz="1400" spc="25" dirty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007CA4"/>
                </a:solidFill>
                <a:latin typeface="Microsoft Sans Serif"/>
                <a:cs typeface="Microsoft Sans Serif"/>
              </a:rPr>
              <a:t>управлении </a:t>
            </a:r>
            <a:r>
              <a:rPr sz="1400" spc="-355" dirty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1400" spc="-20" dirty="0">
                <a:solidFill>
                  <a:srgbClr val="007CA4"/>
                </a:solidFill>
                <a:latin typeface="Microsoft Sans Serif"/>
                <a:cs typeface="Microsoft Sans Serif"/>
              </a:rPr>
              <a:t>оценка </a:t>
            </a:r>
            <a:r>
              <a:rPr sz="1400" spc="-5" dirty="0">
                <a:solidFill>
                  <a:srgbClr val="007CA4"/>
                </a:solidFill>
                <a:latin typeface="Microsoft Sans Serif"/>
                <a:cs typeface="Microsoft Sans Serif"/>
              </a:rPr>
              <a:t>потребности</a:t>
            </a:r>
            <a:r>
              <a:rPr sz="1400" spc="-15" dirty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1400" dirty="0">
                <a:solidFill>
                  <a:srgbClr val="007CA4"/>
                </a:solidFill>
                <a:latin typeface="Microsoft Sans Serif"/>
                <a:cs typeface="Microsoft Sans Serif"/>
              </a:rPr>
              <a:t>в</a:t>
            </a:r>
            <a:r>
              <a:rPr sz="1400" spc="15" dirty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1400" spc="-20" dirty="0">
                <a:solidFill>
                  <a:srgbClr val="007CA4"/>
                </a:solidFill>
                <a:latin typeface="Microsoft Sans Serif"/>
                <a:cs typeface="Microsoft Sans Serif"/>
              </a:rPr>
              <a:t>кадрах</a:t>
            </a:r>
            <a:endParaRPr sz="1400">
              <a:latin typeface="Microsoft Sans Serif"/>
              <a:cs typeface="Microsoft Sans Serif"/>
            </a:endParaRPr>
          </a:p>
          <a:p>
            <a:pPr marL="3175" algn="ctr">
              <a:lnSpc>
                <a:spcPct val="100000"/>
              </a:lnSpc>
            </a:pPr>
            <a:r>
              <a:rPr sz="1400" spc="-5" dirty="0">
                <a:solidFill>
                  <a:srgbClr val="007CA4"/>
                </a:solidFill>
                <a:latin typeface="Microsoft Sans Serif"/>
                <a:cs typeface="Microsoft Sans Serif"/>
              </a:rPr>
              <a:t>и</a:t>
            </a:r>
            <a:r>
              <a:rPr sz="1400" spc="-20" dirty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1400" spc="-15" dirty="0">
                <a:solidFill>
                  <a:srgbClr val="007CA4"/>
                </a:solidFill>
                <a:latin typeface="Microsoft Sans Serif"/>
                <a:cs typeface="Microsoft Sans Serif"/>
              </a:rPr>
              <a:t>компетенциях</a:t>
            </a:r>
            <a:endParaRPr sz="1400">
              <a:latin typeface="Microsoft Sans Serif"/>
              <a:cs typeface="Microsoft Sans Serif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884542" y="3176523"/>
            <a:ext cx="2278380" cy="6591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0" algn="ctr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solidFill>
                  <a:srgbClr val="007CA4"/>
                </a:solidFill>
                <a:latin typeface="Microsoft Sans Serif"/>
                <a:cs typeface="Microsoft Sans Serif"/>
              </a:rPr>
              <a:t>преподаватели</a:t>
            </a:r>
            <a:endParaRPr sz="1400">
              <a:latin typeface="Microsoft Sans Serif"/>
              <a:cs typeface="Microsoft Sans Serif"/>
            </a:endParaRPr>
          </a:p>
          <a:p>
            <a:pPr algn="ctr">
              <a:lnSpc>
                <a:spcPct val="100000"/>
              </a:lnSpc>
            </a:pPr>
            <a:r>
              <a:rPr sz="1400" spc="-10" dirty="0">
                <a:solidFill>
                  <a:srgbClr val="007CA4"/>
                </a:solidFill>
                <a:latin typeface="Microsoft Sans Serif"/>
                <a:cs typeface="Microsoft Sans Serif"/>
              </a:rPr>
              <a:t>учебно-материальная</a:t>
            </a:r>
            <a:r>
              <a:rPr sz="1400" spc="-15" dirty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1400" spc="-20" dirty="0">
                <a:solidFill>
                  <a:srgbClr val="007CA4"/>
                </a:solidFill>
                <a:latin typeface="Microsoft Sans Serif"/>
                <a:cs typeface="Microsoft Sans Serif"/>
              </a:rPr>
              <a:t>база</a:t>
            </a:r>
            <a:endParaRPr sz="1400">
              <a:latin typeface="Microsoft Sans Serif"/>
              <a:cs typeface="Microsoft Sans Serif"/>
            </a:endParaRPr>
          </a:p>
          <a:p>
            <a:pPr marL="3175" algn="ctr">
              <a:lnSpc>
                <a:spcPct val="100000"/>
              </a:lnSpc>
            </a:pPr>
            <a:r>
              <a:rPr sz="1400" spc="-15" dirty="0">
                <a:solidFill>
                  <a:srgbClr val="007CA4"/>
                </a:solidFill>
                <a:latin typeface="Microsoft Sans Serif"/>
                <a:cs typeface="Microsoft Sans Serif"/>
              </a:rPr>
              <a:t>прием</a:t>
            </a:r>
            <a:r>
              <a:rPr sz="1400" spc="5" dirty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007CA4"/>
                </a:solidFill>
                <a:latin typeface="Microsoft Sans Serif"/>
                <a:cs typeface="Microsoft Sans Serif"/>
              </a:rPr>
              <a:t>студентов</a:t>
            </a:r>
            <a:endParaRPr sz="1400">
              <a:latin typeface="Microsoft Sans Serif"/>
              <a:cs typeface="Microsoft Sans Serif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11238749" y="2839720"/>
            <a:ext cx="814069" cy="619760"/>
            <a:chOff x="11238748" y="2839720"/>
            <a:chExt cx="814069" cy="619760"/>
          </a:xfrm>
        </p:grpSpPr>
        <p:pic>
          <p:nvPicPr>
            <p:cNvPr id="21" name="object 2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238748" y="2839720"/>
              <a:ext cx="279840" cy="447039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503659" y="2910840"/>
              <a:ext cx="548640" cy="548639"/>
            </a:xfrm>
            <a:prstGeom prst="rect">
              <a:avLst/>
            </a:prstGeom>
          </p:spPr>
        </p:pic>
      </p:grpSp>
      <p:grpSp>
        <p:nvGrpSpPr>
          <p:cNvPr id="23" name="object 23"/>
          <p:cNvGrpSpPr/>
          <p:nvPr/>
        </p:nvGrpSpPr>
        <p:grpSpPr>
          <a:xfrm>
            <a:off x="325121" y="1897379"/>
            <a:ext cx="11049001" cy="3180080"/>
            <a:chOff x="325120" y="1897379"/>
            <a:chExt cx="11049000" cy="3180080"/>
          </a:xfrm>
        </p:grpSpPr>
        <p:pic>
          <p:nvPicPr>
            <p:cNvPr id="24" name="object 2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25120" y="2438399"/>
              <a:ext cx="1155700" cy="1155700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839960" y="1897379"/>
              <a:ext cx="1285240" cy="1285239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1165859" y="3794759"/>
              <a:ext cx="4991100" cy="706120"/>
            </a:xfrm>
            <a:custGeom>
              <a:avLst/>
              <a:gdLst/>
              <a:ahLst/>
              <a:cxnLst/>
              <a:rect l="l" t="t" r="r" b="b"/>
              <a:pathLst>
                <a:path w="4991100" h="706120">
                  <a:moveTo>
                    <a:pt x="264795" y="353059"/>
                  </a:moveTo>
                  <a:lnTo>
                    <a:pt x="88265" y="353059"/>
                  </a:lnTo>
                  <a:lnTo>
                    <a:pt x="91488" y="400958"/>
                  </a:lnTo>
                  <a:lnTo>
                    <a:pt x="100879" y="446901"/>
                  </a:lnTo>
                  <a:lnTo>
                    <a:pt x="116016" y="490468"/>
                  </a:lnTo>
                  <a:lnTo>
                    <a:pt x="136477" y="531236"/>
                  </a:lnTo>
                  <a:lnTo>
                    <a:pt x="161843" y="568785"/>
                  </a:lnTo>
                  <a:lnTo>
                    <a:pt x="191690" y="602694"/>
                  </a:lnTo>
                  <a:lnTo>
                    <a:pt x="225599" y="632541"/>
                  </a:lnTo>
                  <a:lnTo>
                    <a:pt x="263148" y="657907"/>
                  </a:lnTo>
                  <a:lnTo>
                    <a:pt x="303916" y="678368"/>
                  </a:lnTo>
                  <a:lnTo>
                    <a:pt x="347483" y="693505"/>
                  </a:lnTo>
                  <a:lnTo>
                    <a:pt x="393426" y="702896"/>
                  </a:lnTo>
                  <a:lnTo>
                    <a:pt x="441325" y="706119"/>
                  </a:lnTo>
                  <a:lnTo>
                    <a:pt x="4638040" y="706119"/>
                  </a:lnTo>
                  <a:lnTo>
                    <a:pt x="4685938" y="702896"/>
                  </a:lnTo>
                  <a:lnTo>
                    <a:pt x="4731881" y="693505"/>
                  </a:lnTo>
                  <a:lnTo>
                    <a:pt x="4775448" y="678368"/>
                  </a:lnTo>
                  <a:lnTo>
                    <a:pt x="4816216" y="657907"/>
                  </a:lnTo>
                  <a:lnTo>
                    <a:pt x="4853765" y="632541"/>
                  </a:lnTo>
                  <a:lnTo>
                    <a:pt x="4887674" y="602694"/>
                  </a:lnTo>
                  <a:lnTo>
                    <a:pt x="4917521" y="568785"/>
                  </a:lnTo>
                  <a:lnTo>
                    <a:pt x="4942887" y="531236"/>
                  </a:lnTo>
                  <a:lnTo>
                    <a:pt x="4943713" y="529589"/>
                  </a:lnTo>
                  <a:lnTo>
                    <a:pt x="441325" y="529589"/>
                  </a:lnTo>
                  <a:lnTo>
                    <a:pt x="394382" y="523287"/>
                  </a:lnTo>
                  <a:lnTo>
                    <a:pt x="352208" y="505497"/>
                  </a:lnTo>
                  <a:lnTo>
                    <a:pt x="316484" y="477900"/>
                  </a:lnTo>
                  <a:lnTo>
                    <a:pt x="288887" y="442176"/>
                  </a:lnTo>
                  <a:lnTo>
                    <a:pt x="271097" y="400002"/>
                  </a:lnTo>
                  <a:lnTo>
                    <a:pt x="264795" y="353059"/>
                  </a:lnTo>
                  <a:close/>
                </a:path>
                <a:path w="4991100" h="706120">
                  <a:moveTo>
                    <a:pt x="4991100" y="0"/>
                  </a:moveTo>
                  <a:lnTo>
                    <a:pt x="4814570" y="0"/>
                  </a:lnTo>
                  <a:lnTo>
                    <a:pt x="4814570" y="353059"/>
                  </a:lnTo>
                  <a:lnTo>
                    <a:pt x="4808267" y="400002"/>
                  </a:lnTo>
                  <a:lnTo>
                    <a:pt x="4790477" y="442176"/>
                  </a:lnTo>
                  <a:lnTo>
                    <a:pt x="4762881" y="477900"/>
                  </a:lnTo>
                  <a:lnTo>
                    <a:pt x="4727156" y="505497"/>
                  </a:lnTo>
                  <a:lnTo>
                    <a:pt x="4684982" y="523287"/>
                  </a:lnTo>
                  <a:lnTo>
                    <a:pt x="4638040" y="529589"/>
                  </a:lnTo>
                  <a:lnTo>
                    <a:pt x="4943713" y="529589"/>
                  </a:lnTo>
                  <a:lnTo>
                    <a:pt x="4963348" y="490468"/>
                  </a:lnTo>
                  <a:lnTo>
                    <a:pt x="4978485" y="446901"/>
                  </a:lnTo>
                  <a:lnTo>
                    <a:pt x="4987876" y="400958"/>
                  </a:lnTo>
                  <a:lnTo>
                    <a:pt x="4991100" y="353059"/>
                  </a:lnTo>
                  <a:lnTo>
                    <a:pt x="4991100" y="0"/>
                  </a:lnTo>
                  <a:close/>
                </a:path>
                <a:path w="4991100" h="706120">
                  <a:moveTo>
                    <a:pt x="176530" y="176529"/>
                  </a:moveTo>
                  <a:lnTo>
                    <a:pt x="0" y="353059"/>
                  </a:lnTo>
                  <a:lnTo>
                    <a:pt x="353059" y="353059"/>
                  </a:lnTo>
                  <a:lnTo>
                    <a:pt x="176530" y="17652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165859" y="3794759"/>
              <a:ext cx="4991100" cy="706120"/>
            </a:xfrm>
            <a:custGeom>
              <a:avLst/>
              <a:gdLst/>
              <a:ahLst/>
              <a:cxnLst/>
              <a:rect l="l" t="t" r="r" b="b"/>
              <a:pathLst>
                <a:path w="4991100" h="706120">
                  <a:moveTo>
                    <a:pt x="4991100" y="0"/>
                  </a:moveTo>
                  <a:lnTo>
                    <a:pt x="4991100" y="353059"/>
                  </a:lnTo>
                  <a:lnTo>
                    <a:pt x="4987876" y="400958"/>
                  </a:lnTo>
                  <a:lnTo>
                    <a:pt x="4978485" y="446901"/>
                  </a:lnTo>
                  <a:lnTo>
                    <a:pt x="4963348" y="490468"/>
                  </a:lnTo>
                  <a:lnTo>
                    <a:pt x="4942887" y="531236"/>
                  </a:lnTo>
                  <a:lnTo>
                    <a:pt x="4917521" y="568785"/>
                  </a:lnTo>
                  <a:lnTo>
                    <a:pt x="4887674" y="602694"/>
                  </a:lnTo>
                  <a:lnTo>
                    <a:pt x="4853765" y="632541"/>
                  </a:lnTo>
                  <a:lnTo>
                    <a:pt x="4816216" y="657907"/>
                  </a:lnTo>
                  <a:lnTo>
                    <a:pt x="4775448" y="678368"/>
                  </a:lnTo>
                  <a:lnTo>
                    <a:pt x="4731881" y="693505"/>
                  </a:lnTo>
                  <a:lnTo>
                    <a:pt x="4685938" y="702896"/>
                  </a:lnTo>
                  <a:lnTo>
                    <a:pt x="4638040" y="706119"/>
                  </a:lnTo>
                  <a:lnTo>
                    <a:pt x="441325" y="706119"/>
                  </a:lnTo>
                  <a:lnTo>
                    <a:pt x="393426" y="702896"/>
                  </a:lnTo>
                  <a:lnTo>
                    <a:pt x="347483" y="693505"/>
                  </a:lnTo>
                  <a:lnTo>
                    <a:pt x="303916" y="678368"/>
                  </a:lnTo>
                  <a:lnTo>
                    <a:pt x="263148" y="657907"/>
                  </a:lnTo>
                  <a:lnTo>
                    <a:pt x="225599" y="632541"/>
                  </a:lnTo>
                  <a:lnTo>
                    <a:pt x="191690" y="602694"/>
                  </a:lnTo>
                  <a:lnTo>
                    <a:pt x="161843" y="568785"/>
                  </a:lnTo>
                  <a:lnTo>
                    <a:pt x="136477" y="531236"/>
                  </a:lnTo>
                  <a:lnTo>
                    <a:pt x="116016" y="490468"/>
                  </a:lnTo>
                  <a:lnTo>
                    <a:pt x="100879" y="446901"/>
                  </a:lnTo>
                  <a:lnTo>
                    <a:pt x="91488" y="400958"/>
                  </a:lnTo>
                  <a:lnTo>
                    <a:pt x="88265" y="353059"/>
                  </a:lnTo>
                  <a:lnTo>
                    <a:pt x="0" y="353059"/>
                  </a:lnTo>
                  <a:lnTo>
                    <a:pt x="176530" y="176529"/>
                  </a:lnTo>
                  <a:lnTo>
                    <a:pt x="353059" y="353059"/>
                  </a:lnTo>
                  <a:lnTo>
                    <a:pt x="264795" y="353059"/>
                  </a:lnTo>
                  <a:lnTo>
                    <a:pt x="271097" y="400002"/>
                  </a:lnTo>
                  <a:lnTo>
                    <a:pt x="288887" y="442176"/>
                  </a:lnTo>
                  <a:lnTo>
                    <a:pt x="316484" y="477900"/>
                  </a:lnTo>
                  <a:lnTo>
                    <a:pt x="352208" y="505497"/>
                  </a:lnTo>
                  <a:lnTo>
                    <a:pt x="394382" y="523287"/>
                  </a:lnTo>
                  <a:lnTo>
                    <a:pt x="441325" y="529589"/>
                  </a:lnTo>
                  <a:lnTo>
                    <a:pt x="4638040" y="529589"/>
                  </a:lnTo>
                  <a:lnTo>
                    <a:pt x="4684982" y="523287"/>
                  </a:lnTo>
                  <a:lnTo>
                    <a:pt x="4727156" y="505497"/>
                  </a:lnTo>
                  <a:lnTo>
                    <a:pt x="4762881" y="477900"/>
                  </a:lnTo>
                  <a:lnTo>
                    <a:pt x="4790477" y="442176"/>
                  </a:lnTo>
                  <a:lnTo>
                    <a:pt x="4808267" y="400002"/>
                  </a:lnTo>
                  <a:lnTo>
                    <a:pt x="4814570" y="353059"/>
                  </a:lnTo>
                  <a:lnTo>
                    <a:pt x="4814570" y="0"/>
                  </a:lnTo>
                  <a:lnTo>
                    <a:pt x="4991100" y="0"/>
                  </a:lnTo>
                  <a:close/>
                </a:path>
              </a:pathLst>
            </a:custGeom>
            <a:ln w="25400">
              <a:solidFill>
                <a:srgbClr val="007C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5138420" y="2390139"/>
              <a:ext cx="2473960" cy="1531620"/>
            </a:xfrm>
            <a:custGeom>
              <a:avLst/>
              <a:gdLst/>
              <a:ahLst/>
              <a:cxnLst/>
              <a:rect l="l" t="t" r="r" b="b"/>
              <a:pathLst>
                <a:path w="2473959" h="1531620">
                  <a:moveTo>
                    <a:pt x="1236979" y="0"/>
                  </a:moveTo>
                  <a:lnTo>
                    <a:pt x="1178752" y="833"/>
                  </a:lnTo>
                  <a:lnTo>
                    <a:pt x="1121217" y="3309"/>
                  </a:lnTo>
                  <a:lnTo>
                    <a:pt x="1064434" y="7392"/>
                  </a:lnTo>
                  <a:lnTo>
                    <a:pt x="1008462" y="13043"/>
                  </a:lnTo>
                  <a:lnTo>
                    <a:pt x="953361" y="20227"/>
                  </a:lnTo>
                  <a:lnTo>
                    <a:pt x="899191" y="28906"/>
                  </a:lnTo>
                  <a:lnTo>
                    <a:pt x="846011" y="39044"/>
                  </a:lnTo>
                  <a:lnTo>
                    <a:pt x="793879" y="50604"/>
                  </a:lnTo>
                  <a:lnTo>
                    <a:pt x="742856" y="63550"/>
                  </a:lnTo>
                  <a:lnTo>
                    <a:pt x="693001" y="77843"/>
                  </a:lnTo>
                  <a:lnTo>
                    <a:pt x="644374" y="93449"/>
                  </a:lnTo>
                  <a:lnTo>
                    <a:pt x="597033" y="110329"/>
                  </a:lnTo>
                  <a:lnTo>
                    <a:pt x="551038" y="128447"/>
                  </a:lnTo>
                  <a:lnTo>
                    <a:pt x="506449" y="147767"/>
                  </a:lnTo>
                  <a:lnTo>
                    <a:pt x="463325" y="168250"/>
                  </a:lnTo>
                  <a:lnTo>
                    <a:pt x="421726" y="189862"/>
                  </a:lnTo>
                  <a:lnTo>
                    <a:pt x="381710" y="212564"/>
                  </a:lnTo>
                  <a:lnTo>
                    <a:pt x="343338" y="236321"/>
                  </a:lnTo>
                  <a:lnTo>
                    <a:pt x="306668" y="261095"/>
                  </a:lnTo>
                  <a:lnTo>
                    <a:pt x="271760" y="286849"/>
                  </a:lnTo>
                  <a:lnTo>
                    <a:pt x="238674" y="313547"/>
                  </a:lnTo>
                  <a:lnTo>
                    <a:pt x="207469" y="341152"/>
                  </a:lnTo>
                  <a:lnTo>
                    <a:pt x="178204" y="369627"/>
                  </a:lnTo>
                  <a:lnTo>
                    <a:pt x="150939" y="398936"/>
                  </a:lnTo>
                  <a:lnTo>
                    <a:pt x="125733" y="429041"/>
                  </a:lnTo>
                  <a:lnTo>
                    <a:pt x="102646" y="459906"/>
                  </a:lnTo>
                  <a:lnTo>
                    <a:pt x="63065" y="523768"/>
                  </a:lnTo>
                  <a:lnTo>
                    <a:pt x="32671" y="590227"/>
                  </a:lnTo>
                  <a:lnTo>
                    <a:pt x="11939" y="658990"/>
                  </a:lnTo>
                  <a:lnTo>
                    <a:pt x="1346" y="729762"/>
                  </a:lnTo>
                  <a:lnTo>
                    <a:pt x="0" y="765810"/>
                  </a:lnTo>
                  <a:lnTo>
                    <a:pt x="1346" y="801857"/>
                  </a:lnTo>
                  <a:lnTo>
                    <a:pt x="11939" y="872629"/>
                  </a:lnTo>
                  <a:lnTo>
                    <a:pt x="32671" y="941392"/>
                  </a:lnTo>
                  <a:lnTo>
                    <a:pt x="63065" y="1007851"/>
                  </a:lnTo>
                  <a:lnTo>
                    <a:pt x="102646" y="1071713"/>
                  </a:lnTo>
                  <a:lnTo>
                    <a:pt x="125733" y="1102578"/>
                  </a:lnTo>
                  <a:lnTo>
                    <a:pt x="150939" y="1132683"/>
                  </a:lnTo>
                  <a:lnTo>
                    <a:pt x="178204" y="1161992"/>
                  </a:lnTo>
                  <a:lnTo>
                    <a:pt x="207469" y="1190467"/>
                  </a:lnTo>
                  <a:lnTo>
                    <a:pt x="238674" y="1218072"/>
                  </a:lnTo>
                  <a:lnTo>
                    <a:pt x="271760" y="1244770"/>
                  </a:lnTo>
                  <a:lnTo>
                    <a:pt x="306668" y="1270524"/>
                  </a:lnTo>
                  <a:lnTo>
                    <a:pt x="343338" y="1295298"/>
                  </a:lnTo>
                  <a:lnTo>
                    <a:pt x="381710" y="1319055"/>
                  </a:lnTo>
                  <a:lnTo>
                    <a:pt x="421726" y="1341757"/>
                  </a:lnTo>
                  <a:lnTo>
                    <a:pt x="463325" y="1363369"/>
                  </a:lnTo>
                  <a:lnTo>
                    <a:pt x="506449" y="1383852"/>
                  </a:lnTo>
                  <a:lnTo>
                    <a:pt x="551038" y="1403172"/>
                  </a:lnTo>
                  <a:lnTo>
                    <a:pt x="597033" y="1421290"/>
                  </a:lnTo>
                  <a:lnTo>
                    <a:pt x="644374" y="1438170"/>
                  </a:lnTo>
                  <a:lnTo>
                    <a:pt x="693001" y="1453776"/>
                  </a:lnTo>
                  <a:lnTo>
                    <a:pt x="742856" y="1468069"/>
                  </a:lnTo>
                  <a:lnTo>
                    <a:pt x="793879" y="1481015"/>
                  </a:lnTo>
                  <a:lnTo>
                    <a:pt x="846011" y="1492575"/>
                  </a:lnTo>
                  <a:lnTo>
                    <a:pt x="899191" y="1502713"/>
                  </a:lnTo>
                  <a:lnTo>
                    <a:pt x="953361" y="1511392"/>
                  </a:lnTo>
                  <a:lnTo>
                    <a:pt x="1008462" y="1518576"/>
                  </a:lnTo>
                  <a:lnTo>
                    <a:pt x="1064434" y="1524227"/>
                  </a:lnTo>
                  <a:lnTo>
                    <a:pt x="1121217" y="1528310"/>
                  </a:lnTo>
                  <a:lnTo>
                    <a:pt x="1178752" y="1530786"/>
                  </a:lnTo>
                  <a:lnTo>
                    <a:pt x="1236979" y="1531620"/>
                  </a:lnTo>
                  <a:lnTo>
                    <a:pt x="1295207" y="1530786"/>
                  </a:lnTo>
                  <a:lnTo>
                    <a:pt x="1352742" y="1528310"/>
                  </a:lnTo>
                  <a:lnTo>
                    <a:pt x="1409525" y="1524227"/>
                  </a:lnTo>
                  <a:lnTo>
                    <a:pt x="1465497" y="1518576"/>
                  </a:lnTo>
                  <a:lnTo>
                    <a:pt x="1520598" y="1511392"/>
                  </a:lnTo>
                  <a:lnTo>
                    <a:pt x="1574768" y="1502713"/>
                  </a:lnTo>
                  <a:lnTo>
                    <a:pt x="1627948" y="1492575"/>
                  </a:lnTo>
                  <a:lnTo>
                    <a:pt x="1680080" y="1481015"/>
                  </a:lnTo>
                  <a:lnTo>
                    <a:pt x="1731103" y="1468069"/>
                  </a:lnTo>
                  <a:lnTo>
                    <a:pt x="1780958" y="1453776"/>
                  </a:lnTo>
                  <a:lnTo>
                    <a:pt x="1829585" y="1438170"/>
                  </a:lnTo>
                  <a:lnTo>
                    <a:pt x="1876926" y="1421290"/>
                  </a:lnTo>
                  <a:lnTo>
                    <a:pt x="1922921" y="1403172"/>
                  </a:lnTo>
                  <a:lnTo>
                    <a:pt x="1967510" y="1383852"/>
                  </a:lnTo>
                  <a:lnTo>
                    <a:pt x="2010634" y="1363369"/>
                  </a:lnTo>
                  <a:lnTo>
                    <a:pt x="2052233" y="1341757"/>
                  </a:lnTo>
                  <a:lnTo>
                    <a:pt x="2092249" y="1319055"/>
                  </a:lnTo>
                  <a:lnTo>
                    <a:pt x="2130621" y="1295298"/>
                  </a:lnTo>
                  <a:lnTo>
                    <a:pt x="2167291" y="1270524"/>
                  </a:lnTo>
                  <a:lnTo>
                    <a:pt x="2202199" y="1244770"/>
                  </a:lnTo>
                  <a:lnTo>
                    <a:pt x="2235285" y="1218072"/>
                  </a:lnTo>
                  <a:lnTo>
                    <a:pt x="2266490" y="1190467"/>
                  </a:lnTo>
                  <a:lnTo>
                    <a:pt x="2295755" y="1161992"/>
                  </a:lnTo>
                  <a:lnTo>
                    <a:pt x="2323020" y="1132683"/>
                  </a:lnTo>
                  <a:lnTo>
                    <a:pt x="2348226" y="1102578"/>
                  </a:lnTo>
                  <a:lnTo>
                    <a:pt x="2371313" y="1071713"/>
                  </a:lnTo>
                  <a:lnTo>
                    <a:pt x="2410894" y="1007851"/>
                  </a:lnTo>
                  <a:lnTo>
                    <a:pt x="2441288" y="941392"/>
                  </a:lnTo>
                  <a:lnTo>
                    <a:pt x="2462020" y="872629"/>
                  </a:lnTo>
                  <a:lnTo>
                    <a:pt x="2472613" y="801857"/>
                  </a:lnTo>
                  <a:lnTo>
                    <a:pt x="2473959" y="765810"/>
                  </a:lnTo>
                  <a:lnTo>
                    <a:pt x="2472613" y="729762"/>
                  </a:lnTo>
                  <a:lnTo>
                    <a:pt x="2462020" y="658990"/>
                  </a:lnTo>
                  <a:lnTo>
                    <a:pt x="2441288" y="590227"/>
                  </a:lnTo>
                  <a:lnTo>
                    <a:pt x="2410894" y="523768"/>
                  </a:lnTo>
                  <a:lnTo>
                    <a:pt x="2371313" y="459906"/>
                  </a:lnTo>
                  <a:lnTo>
                    <a:pt x="2348226" y="429041"/>
                  </a:lnTo>
                  <a:lnTo>
                    <a:pt x="2323020" y="398936"/>
                  </a:lnTo>
                  <a:lnTo>
                    <a:pt x="2295755" y="369627"/>
                  </a:lnTo>
                  <a:lnTo>
                    <a:pt x="2266490" y="341152"/>
                  </a:lnTo>
                  <a:lnTo>
                    <a:pt x="2235285" y="313547"/>
                  </a:lnTo>
                  <a:lnTo>
                    <a:pt x="2202199" y="286849"/>
                  </a:lnTo>
                  <a:lnTo>
                    <a:pt x="2167291" y="261095"/>
                  </a:lnTo>
                  <a:lnTo>
                    <a:pt x="2130621" y="236321"/>
                  </a:lnTo>
                  <a:lnTo>
                    <a:pt x="2092249" y="212564"/>
                  </a:lnTo>
                  <a:lnTo>
                    <a:pt x="2052233" y="189862"/>
                  </a:lnTo>
                  <a:lnTo>
                    <a:pt x="2010634" y="168250"/>
                  </a:lnTo>
                  <a:lnTo>
                    <a:pt x="1967510" y="147767"/>
                  </a:lnTo>
                  <a:lnTo>
                    <a:pt x="1922921" y="128447"/>
                  </a:lnTo>
                  <a:lnTo>
                    <a:pt x="1876926" y="110329"/>
                  </a:lnTo>
                  <a:lnTo>
                    <a:pt x="1829585" y="93449"/>
                  </a:lnTo>
                  <a:lnTo>
                    <a:pt x="1780958" y="77843"/>
                  </a:lnTo>
                  <a:lnTo>
                    <a:pt x="1731103" y="63550"/>
                  </a:lnTo>
                  <a:lnTo>
                    <a:pt x="1680080" y="50604"/>
                  </a:lnTo>
                  <a:lnTo>
                    <a:pt x="1627948" y="39044"/>
                  </a:lnTo>
                  <a:lnTo>
                    <a:pt x="1574768" y="28906"/>
                  </a:lnTo>
                  <a:lnTo>
                    <a:pt x="1520598" y="20227"/>
                  </a:lnTo>
                  <a:lnTo>
                    <a:pt x="1465497" y="13043"/>
                  </a:lnTo>
                  <a:lnTo>
                    <a:pt x="1409525" y="7392"/>
                  </a:lnTo>
                  <a:lnTo>
                    <a:pt x="1352742" y="3309"/>
                  </a:lnTo>
                  <a:lnTo>
                    <a:pt x="1295207" y="833"/>
                  </a:lnTo>
                  <a:lnTo>
                    <a:pt x="123697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5138420" y="2390139"/>
              <a:ext cx="2473960" cy="1531620"/>
            </a:xfrm>
            <a:custGeom>
              <a:avLst/>
              <a:gdLst/>
              <a:ahLst/>
              <a:cxnLst/>
              <a:rect l="l" t="t" r="r" b="b"/>
              <a:pathLst>
                <a:path w="2473959" h="1531620">
                  <a:moveTo>
                    <a:pt x="0" y="765810"/>
                  </a:moveTo>
                  <a:lnTo>
                    <a:pt x="5346" y="694143"/>
                  </a:lnTo>
                  <a:lnTo>
                    <a:pt x="21068" y="624339"/>
                  </a:lnTo>
                  <a:lnTo>
                    <a:pt x="46690" y="556691"/>
                  </a:lnTo>
                  <a:lnTo>
                    <a:pt x="81737" y="491494"/>
                  </a:lnTo>
                  <a:lnTo>
                    <a:pt x="125733" y="429041"/>
                  </a:lnTo>
                  <a:lnTo>
                    <a:pt x="150939" y="398936"/>
                  </a:lnTo>
                  <a:lnTo>
                    <a:pt x="178204" y="369627"/>
                  </a:lnTo>
                  <a:lnTo>
                    <a:pt x="207469" y="341152"/>
                  </a:lnTo>
                  <a:lnTo>
                    <a:pt x="238674" y="313547"/>
                  </a:lnTo>
                  <a:lnTo>
                    <a:pt x="271760" y="286849"/>
                  </a:lnTo>
                  <a:lnTo>
                    <a:pt x="306668" y="261095"/>
                  </a:lnTo>
                  <a:lnTo>
                    <a:pt x="343338" y="236321"/>
                  </a:lnTo>
                  <a:lnTo>
                    <a:pt x="381710" y="212564"/>
                  </a:lnTo>
                  <a:lnTo>
                    <a:pt x="421726" y="189862"/>
                  </a:lnTo>
                  <a:lnTo>
                    <a:pt x="463325" y="168250"/>
                  </a:lnTo>
                  <a:lnTo>
                    <a:pt x="506449" y="147767"/>
                  </a:lnTo>
                  <a:lnTo>
                    <a:pt x="551038" y="128447"/>
                  </a:lnTo>
                  <a:lnTo>
                    <a:pt x="597033" y="110329"/>
                  </a:lnTo>
                  <a:lnTo>
                    <a:pt x="644374" y="93449"/>
                  </a:lnTo>
                  <a:lnTo>
                    <a:pt x="693001" y="77843"/>
                  </a:lnTo>
                  <a:lnTo>
                    <a:pt x="742856" y="63550"/>
                  </a:lnTo>
                  <a:lnTo>
                    <a:pt x="793879" y="50604"/>
                  </a:lnTo>
                  <a:lnTo>
                    <a:pt x="846011" y="39044"/>
                  </a:lnTo>
                  <a:lnTo>
                    <a:pt x="899191" y="28906"/>
                  </a:lnTo>
                  <a:lnTo>
                    <a:pt x="953361" y="20227"/>
                  </a:lnTo>
                  <a:lnTo>
                    <a:pt x="1008462" y="13043"/>
                  </a:lnTo>
                  <a:lnTo>
                    <a:pt x="1064434" y="7392"/>
                  </a:lnTo>
                  <a:lnTo>
                    <a:pt x="1121217" y="3309"/>
                  </a:lnTo>
                  <a:lnTo>
                    <a:pt x="1178752" y="833"/>
                  </a:lnTo>
                  <a:lnTo>
                    <a:pt x="1236979" y="0"/>
                  </a:lnTo>
                  <a:lnTo>
                    <a:pt x="1295207" y="833"/>
                  </a:lnTo>
                  <a:lnTo>
                    <a:pt x="1352742" y="3309"/>
                  </a:lnTo>
                  <a:lnTo>
                    <a:pt x="1409525" y="7392"/>
                  </a:lnTo>
                  <a:lnTo>
                    <a:pt x="1465497" y="13043"/>
                  </a:lnTo>
                  <a:lnTo>
                    <a:pt x="1520598" y="20227"/>
                  </a:lnTo>
                  <a:lnTo>
                    <a:pt x="1574768" y="28906"/>
                  </a:lnTo>
                  <a:lnTo>
                    <a:pt x="1627948" y="39044"/>
                  </a:lnTo>
                  <a:lnTo>
                    <a:pt x="1680080" y="50604"/>
                  </a:lnTo>
                  <a:lnTo>
                    <a:pt x="1731103" y="63550"/>
                  </a:lnTo>
                  <a:lnTo>
                    <a:pt x="1780958" y="77843"/>
                  </a:lnTo>
                  <a:lnTo>
                    <a:pt x="1829585" y="93449"/>
                  </a:lnTo>
                  <a:lnTo>
                    <a:pt x="1876926" y="110329"/>
                  </a:lnTo>
                  <a:lnTo>
                    <a:pt x="1922921" y="128447"/>
                  </a:lnTo>
                  <a:lnTo>
                    <a:pt x="1967510" y="147767"/>
                  </a:lnTo>
                  <a:lnTo>
                    <a:pt x="2010634" y="168250"/>
                  </a:lnTo>
                  <a:lnTo>
                    <a:pt x="2052233" y="189862"/>
                  </a:lnTo>
                  <a:lnTo>
                    <a:pt x="2092249" y="212564"/>
                  </a:lnTo>
                  <a:lnTo>
                    <a:pt x="2130621" y="236321"/>
                  </a:lnTo>
                  <a:lnTo>
                    <a:pt x="2167291" y="261095"/>
                  </a:lnTo>
                  <a:lnTo>
                    <a:pt x="2202199" y="286849"/>
                  </a:lnTo>
                  <a:lnTo>
                    <a:pt x="2235285" y="313547"/>
                  </a:lnTo>
                  <a:lnTo>
                    <a:pt x="2266490" y="341152"/>
                  </a:lnTo>
                  <a:lnTo>
                    <a:pt x="2295755" y="369627"/>
                  </a:lnTo>
                  <a:lnTo>
                    <a:pt x="2323020" y="398936"/>
                  </a:lnTo>
                  <a:lnTo>
                    <a:pt x="2348226" y="429041"/>
                  </a:lnTo>
                  <a:lnTo>
                    <a:pt x="2371313" y="459906"/>
                  </a:lnTo>
                  <a:lnTo>
                    <a:pt x="2410894" y="523768"/>
                  </a:lnTo>
                  <a:lnTo>
                    <a:pt x="2441288" y="590227"/>
                  </a:lnTo>
                  <a:lnTo>
                    <a:pt x="2462020" y="658990"/>
                  </a:lnTo>
                  <a:lnTo>
                    <a:pt x="2472613" y="729762"/>
                  </a:lnTo>
                  <a:lnTo>
                    <a:pt x="2473959" y="765810"/>
                  </a:lnTo>
                  <a:lnTo>
                    <a:pt x="2472613" y="801857"/>
                  </a:lnTo>
                  <a:lnTo>
                    <a:pt x="2462020" y="872629"/>
                  </a:lnTo>
                  <a:lnTo>
                    <a:pt x="2441288" y="941392"/>
                  </a:lnTo>
                  <a:lnTo>
                    <a:pt x="2410894" y="1007851"/>
                  </a:lnTo>
                  <a:lnTo>
                    <a:pt x="2371313" y="1071713"/>
                  </a:lnTo>
                  <a:lnTo>
                    <a:pt x="2348226" y="1102578"/>
                  </a:lnTo>
                  <a:lnTo>
                    <a:pt x="2323020" y="1132683"/>
                  </a:lnTo>
                  <a:lnTo>
                    <a:pt x="2295755" y="1161992"/>
                  </a:lnTo>
                  <a:lnTo>
                    <a:pt x="2266490" y="1190467"/>
                  </a:lnTo>
                  <a:lnTo>
                    <a:pt x="2235285" y="1218072"/>
                  </a:lnTo>
                  <a:lnTo>
                    <a:pt x="2202199" y="1244770"/>
                  </a:lnTo>
                  <a:lnTo>
                    <a:pt x="2167291" y="1270524"/>
                  </a:lnTo>
                  <a:lnTo>
                    <a:pt x="2130621" y="1295298"/>
                  </a:lnTo>
                  <a:lnTo>
                    <a:pt x="2092249" y="1319055"/>
                  </a:lnTo>
                  <a:lnTo>
                    <a:pt x="2052233" y="1341757"/>
                  </a:lnTo>
                  <a:lnTo>
                    <a:pt x="2010634" y="1363369"/>
                  </a:lnTo>
                  <a:lnTo>
                    <a:pt x="1967510" y="1383852"/>
                  </a:lnTo>
                  <a:lnTo>
                    <a:pt x="1922921" y="1403172"/>
                  </a:lnTo>
                  <a:lnTo>
                    <a:pt x="1876926" y="1421290"/>
                  </a:lnTo>
                  <a:lnTo>
                    <a:pt x="1829585" y="1438170"/>
                  </a:lnTo>
                  <a:lnTo>
                    <a:pt x="1780958" y="1453776"/>
                  </a:lnTo>
                  <a:lnTo>
                    <a:pt x="1731103" y="1468069"/>
                  </a:lnTo>
                  <a:lnTo>
                    <a:pt x="1680080" y="1481015"/>
                  </a:lnTo>
                  <a:lnTo>
                    <a:pt x="1627948" y="1492575"/>
                  </a:lnTo>
                  <a:lnTo>
                    <a:pt x="1574768" y="1502713"/>
                  </a:lnTo>
                  <a:lnTo>
                    <a:pt x="1520598" y="1511392"/>
                  </a:lnTo>
                  <a:lnTo>
                    <a:pt x="1465497" y="1518576"/>
                  </a:lnTo>
                  <a:lnTo>
                    <a:pt x="1409525" y="1524227"/>
                  </a:lnTo>
                  <a:lnTo>
                    <a:pt x="1352742" y="1528310"/>
                  </a:lnTo>
                  <a:lnTo>
                    <a:pt x="1295207" y="1530786"/>
                  </a:lnTo>
                  <a:lnTo>
                    <a:pt x="1236979" y="1531620"/>
                  </a:lnTo>
                  <a:lnTo>
                    <a:pt x="1178752" y="1530786"/>
                  </a:lnTo>
                  <a:lnTo>
                    <a:pt x="1121217" y="1528310"/>
                  </a:lnTo>
                  <a:lnTo>
                    <a:pt x="1064434" y="1524227"/>
                  </a:lnTo>
                  <a:lnTo>
                    <a:pt x="1008462" y="1518576"/>
                  </a:lnTo>
                  <a:lnTo>
                    <a:pt x="953361" y="1511392"/>
                  </a:lnTo>
                  <a:lnTo>
                    <a:pt x="899191" y="1502713"/>
                  </a:lnTo>
                  <a:lnTo>
                    <a:pt x="846011" y="1492575"/>
                  </a:lnTo>
                  <a:lnTo>
                    <a:pt x="793879" y="1481015"/>
                  </a:lnTo>
                  <a:lnTo>
                    <a:pt x="742856" y="1468069"/>
                  </a:lnTo>
                  <a:lnTo>
                    <a:pt x="693001" y="1453776"/>
                  </a:lnTo>
                  <a:lnTo>
                    <a:pt x="644374" y="1438170"/>
                  </a:lnTo>
                  <a:lnTo>
                    <a:pt x="597033" y="1421290"/>
                  </a:lnTo>
                  <a:lnTo>
                    <a:pt x="551038" y="1403172"/>
                  </a:lnTo>
                  <a:lnTo>
                    <a:pt x="506449" y="1383852"/>
                  </a:lnTo>
                  <a:lnTo>
                    <a:pt x="463325" y="1363369"/>
                  </a:lnTo>
                  <a:lnTo>
                    <a:pt x="421726" y="1341757"/>
                  </a:lnTo>
                  <a:lnTo>
                    <a:pt x="381710" y="1319055"/>
                  </a:lnTo>
                  <a:lnTo>
                    <a:pt x="343338" y="1295298"/>
                  </a:lnTo>
                  <a:lnTo>
                    <a:pt x="306668" y="1270524"/>
                  </a:lnTo>
                  <a:lnTo>
                    <a:pt x="271760" y="1244770"/>
                  </a:lnTo>
                  <a:lnTo>
                    <a:pt x="238674" y="1218072"/>
                  </a:lnTo>
                  <a:lnTo>
                    <a:pt x="207469" y="1190467"/>
                  </a:lnTo>
                  <a:lnTo>
                    <a:pt x="178204" y="1161992"/>
                  </a:lnTo>
                  <a:lnTo>
                    <a:pt x="150939" y="1132683"/>
                  </a:lnTo>
                  <a:lnTo>
                    <a:pt x="125733" y="1102578"/>
                  </a:lnTo>
                  <a:lnTo>
                    <a:pt x="102646" y="1071713"/>
                  </a:lnTo>
                  <a:lnTo>
                    <a:pt x="63065" y="1007851"/>
                  </a:lnTo>
                  <a:lnTo>
                    <a:pt x="32671" y="941392"/>
                  </a:lnTo>
                  <a:lnTo>
                    <a:pt x="11939" y="872629"/>
                  </a:lnTo>
                  <a:lnTo>
                    <a:pt x="1346" y="801857"/>
                  </a:lnTo>
                  <a:lnTo>
                    <a:pt x="0" y="765810"/>
                  </a:lnTo>
                  <a:close/>
                </a:path>
              </a:pathLst>
            </a:custGeom>
            <a:ln w="45720">
              <a:solidFill>
                <a:srgbClr val="007C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0" name="object 3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900920" y="3606800"/>
              <a:ext cx="1473200" cy="1470660"/>
            </a:xfrm>
            <a:prstGeom prst="rect">
              <a:avLst/>
            </a:prstGeom>
          </p:spPr>
        </p:pic>
      </p:grpSp>
      <p:sp>
        <p:nvSpPr>
          <p:cNvPr id="31" name="object 31"/>
          <p:cNvSpPr txBox="1"/>
          <p:nvPr/>
        </p:nvSpPr>
        <p:spPr>
          <a:xfrm>
            <a:off x="5582922" y="2818447"/>
            <a:ext cx="1585595" cy="6591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35" algn="ctr">
              <a:lnSpc>
                <a:spcPct val="100000"/>
              </a:lnSpc>
              <a:spcBef>
                <a:spcPts val="100"/>
              </a:spcBef>
            </a:pPr>
            <a:r>
              <a:rPr sz="1400" spc="-10" dirty="0">
                <a:solidFill>
                  <a:srgbClr val="ED7103"/>
                </a:solidFill>
                <a:latin typeface="Microsoft Sans Serif"/>
                <a:cs typeface="Microsoft Sans Serif"/>
              </a:rPr>
              <a:t>Образовательно- </a:t>
            </a:r>
            <a:r>
              <a:rPr sz="1400" spc="-5" dirty="0">
                <a:solidFill>
                  <a:srgbClr val="ED7103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ED7103"/>
                </a:solidFill>
                <a:latin typeface="Microsoft Sans Serif"/>
                <a:cs typeface="Microsoft Sans Serif"/>
              </a:rPr>
              <a:t>про</a:t>
            </a:r>
            <a:r>
              <a:rPr sz="1400" spc="-20" dirty="0">
                <a:solidFill>
                  <a:srgbClr val="ED7103"/>
                </a:solidFill>
                <a:latin typeface="Microsoft Sans Serif"/>
                <a:cs typeface="Microsoft Sans Serif"/>
              </a:rPr>
              <a:t>из</a:t>
            </a:r>
            <a:r>
              <a:rPr sz="1400" spc="-30" dirty="0">
                <a:solidFill>
                  <a:srgbClr val="ED7103"/>
                </a:solidFill>
                <a:latin typeface="Microsoft Sans Serif"/>
                <a:cs typeface="Microsoft Sans Serif"/>
              </a:rPr>
              <a:t>в</a:t>
            </a:r>
            <a:r>
              <a:rPr sz="1400" spc="-5" dirty="0">
                <a:solidFill>
                  <a:srgbClr val="ED7103"/>
                </a:solidFill>
                <a:latin typeface="Microsoft Sans Serif"/>
                <a:cs typeface="Microsoft Sans Serif"/>
              </a:rPr>
              <a:t>о</a:t>
            </a:r>
            <a:r>
              <a:rPr sz="1400" dirty="0">
                <a:solidFill>
                  <a:srgbClr val="ED7103"/>
                </a:solidFill>
                <a:latin typeface="Microsoft Sans Serif"/>
                <a:cs typeface="Microsoft Sans Serif"/>
              </a:rPr>
              <a:t>дст</a:t>
            </a:r>
            <a:r>
              <a:rPr sz="1400" spc="-5" dirty="0">
                <a:solidFill>
                  <a:srgbClr val="ED7103"/>
                </a:solidFill>
                <a:latin typeface="Microsoft Sans Serif"/>
                <a:cs typeface="Microsoft Sans Serif"/>
              </a:rPr>
              <a:t>в</a:t>
            </a:r>
            <a:r>
              <a:rPr sz="1400" spc="-10" dirty="0">
                <a:solidFill>
                  <a:srgbClr val="ED7103"/>
                </a:solidFill>
                <a:latin typeface="Microsoft Sans Serif"/>
                <a:cs typeface="Microsoft Sans Serif"/>
              </a:rPr>
              <a:t>е</a:t>
            </a:r>
            <a:r>
              <a:rPr sz="1400" dirty="0">
                <a:solidFill>
                  <a:srgbClr val="ED7103"/>
                </a:solidFill>
                <a:latin typeface="Microsoft Sans Serif"/>
                <a:cs typeface="Microsoft Sans Serif"/>
              </a:rPr>
              <a:t>н</a:t>
            </a:r>
            <a:r>
              <a:rPr sz="1400" spc="-5" dirty="0">
                <a:solidFill>
                  <a:srgbClr val="ED7103"/>
                </a:solidFill>
                <a:latin typeface="Microsoft Sans Serif"/>
                <a:cs typeface="Microsoft Sans Serif"/>
              </a:rPr>
              <a:t>н</a:t>
            </a:r>
            <a:r>
              <a:rPr sz="1400" spc="-10" dirty="0">
                <a:solidFill>
                  <a:srgbClr val="ED7103"/>
                </a:solidFill>
                <a:latin typeface="Microsoft Sans Serif"/>
                <a:cs typeface="Microsoft Sans Serif"/>
              </a:rPr>
              <a:t>ы</a:t>
            </a:r>
            <a:r>
              <a:rPr sz="1400" spc="-5" dirty="0">
                <a:solidFill>
                  <a:srgbClr val="ED7103"/>
                </a:solidFill>
                <a:latin typeface="Microsoft Sans Serif"/>
                <a:cs typeface="Microsoft Sans Serif"/>
              </a:rPr>
              <a:t>й  </a:t>
            </a:r>
            <a:r>
              <a:rPr sz="1400" spc="-10" dirty="0">
                <a:solidFill>
                  <a:srgbClr val="ED7103"/>
                </a:solidFill>
                <a:latin typeface="Microsoft Sans Serif"/>
                <a:cs typeface="Microsoft Sans Serif"/>
              </a:rPr>
              <a:t>кластер</a:t>
            </a:r>
            <a:endParaRPr sz="1400">
              <a:latin typeface="Microsoft Sans Serif"/>
              <a:cs typeface="Microsoft Sans Serif"/>
            </a:endParaRPr>
          </a:p>
        </p:txBody>
      </p:sp>
      <p:grpSp>
        <p:nvGrpSpPr>
          <p:cNvPr id="32" name="object 32"/>
          <p:cNvGrpSpPr/>
          <p:nvPr/>
        </p:nvGrpSpPr>
        <p:grpSpPr>
          <a:xfrm>
            <a:off x="764541" y="3964941"/>
            <a:ext cx="6004560" cy="922019"/>
            <a:chOff x="764540" y="3964940"/>
            <a:chExt cx="6004560" cy="922019"/>
          </a:xfrm>
        </p:grpSpPr>
        <p:sp>
          <p:nvSpPr>
            <p:cNvPr id="33" name="object 33"/>
            <p:cNvSpPr/>
            <p:nvPr/>
          </p:nvSpPr>
          <p:spPr>
            <a:xfrm>
              <a:off x="777240" y="3977640"/>
              <a:ext cx="5979160" cy="896619"/>
            </a:xfrm>
            <a:custGeom>
              <a:avLst/>
              <a:gdLst/>
              <a:ahLst/>
              <a:cxnLst/>
              <a:rect l="l" t="t" r="r" b="b"/>
              <a:pathLst>
                <a:path w="5979159" h="896620">
                  <a:moveTo>
                    <a:pt x="171450" y="0"/>
                  </a:moveTo>
                  <a:lnTo>
                    <a:pt x="0" y="224155"/>
                  </a:lnTo>
                  <a:lnTo>
                    <a:pt x="90119" y="224155"/>
                  </a:lnTo>
                  <a:lnTo>
                    <a:pt x="90119" y="671195"/>
                  </a:lnTo>
                  <a:lnTo>
                    <a:pt x="94697" y="716614"/>
                  </a:lnTo>
                  <a:lnTo>
                    <a:pt x="107829" y="758924"/>
                  </a:lnTo>
                  <a:lnTo>
                    <a:pt x="128609" y="797215"/>
                  </a:lnTo>
                  <a:lnTo>
                    <a:pt x="156129" y="830580"/>
                  </a:lnTo>
                  <a:lnTo>
                    <a:pt x="189483" y="858110"/>
                  </a:lnTo>
                  <a:lnTo>
                    <a:pt x="227766" y="878899"/>
                  </a:lnTo>
                  <a:lnTo>
                    <a:pt x="270072" y="892038"/>
                  </a:lnTo>
                  <a:lnTo>
                    <a:pt x="315493" y="896620"/>
                  </a:lnTo>
                  <a:lnTo>
                    <a:pt x="5979160" y="896620"/>
                  </a:lnTo>
                  <a:lnTo>
                    <a:pt x="5979160" y="733933"/>
                  </a:lnTo>
                  <a:lnTo>
                    <a:pt x="315493" y="733933"/>
                  </a:lnTo>
                  <a:lnTo>
                    <a:pt x="291083" y="729005"/>
                  </a:lnTo>
                  <a:lnTo>
                    <a:pt x="271149" y="715565"/>
                  </a:lnTo>
                  <a:lnTo>
                    <a:pt x="257709" y="695624"/>
                  </a:lnTo>
                  <a:lnTo>
                    <a:pt x="252780" y="671195"/>
                  </a:lnTo>
                  <a:lnTo>
                    <a:pt x="252780" y="224155"/>
                  </a:lnTo>
                  <a:lnTo>
                    <a:pt x="342900" y="224155"/>
                  </a:lnTo>
                  <a:lnTo>
                    <a:pt x="17145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777240" y="3977640"/>
              <a:ext cx="5979160" cy="896619"/>
            </a:xfrm>
            <a:custGeom>
              <a:avLst/>
              <a:gdLst/>
              <a:ahLst/>
              <a:cxnLst/>
              <a:rect l="l" t="t" r="r" b="b"/>
              <a:pathLst>
                <a:path w="5979159" h="896620">
                  <a:moveTo>
                    <a:pt x="5979160" y="896620"/>
                  </a:moveTo>
                  <a:lnTo>
                    <a:pt x="315493" y="896620"/>
                  </a:lnTo>
                  <a:lnTo>
                    <a:pt x="270072" y="892038"/>
                  </a:lnTo>
                  <a:lnTo>
                    <a:pt x="227766" y="878899"/>
                  </a:lnTo>
                  <a:lnTo>
                    <a:pt x="189483" y="858110"/>
                  </a:lnTo>
                  <a:lnTo>
                    <a:pt x="156129" y="830580"/>
                  </a:lnTo>
                  <a:lnTo>
                    <a:pt x="128609" y="797215"/>
                  </a:lnTo>
                  <a:lnTo>
                    <a:pt x="107829" y="758924"/>
                  </a:lnTo>
                  <a:lnTo>
                    <a:pt x="94697" y="716614"/>
                  </a:lnTo>
                  <a:lnTo>
                    <a:pt x="90119" y="671195"/>
                  </a:lnTo>
                  <a:lnTo>
                    <a:pt x="90119" y="224155"/>
                  </a:lnTo>
                  <a:lnTo>
                    <a:pt x="0" y="224155"/>
                  </a:lnTo>
                  <a:lnTo>
                    <a:pt x="171450" y="0"/>
                  </a:lnTo>
                  <a:lnTo>
                    <a:pt x="342900" y="224155"/>
                  </a:lnTo>
                  <a:lnTo>
                    <a:pt x="252780" y="224155"/>
                  </a:lnTo>
                  <a:lnTo>
                    <a:pt x="252780" y="671195"/>
                  </a:lnTo>
                  <a:lnTo>
                    <a:pt x="257709" y="695624"/>
                  </a:lnTo>
                  <a:lnTo>
                    <a:pt x="271149" y="715565"/>
                  </a:lnTo>
                  <a:lnTo>
                    <a:pt x="291083" y="729005"/>
                  </a:lnTo>
                  <a:lnTo>
                    <a:pt x="315493" y="733933"/>
                  </a:lnTo>
                  <a:lnTo>
                    <a:pt x="5979160" y="733933"/>
                  </a:lnTo>
                  <a:lnTo>
                    <a:pt x="5979160" y="896620"/>
                  </a:lnTo>
                  <a:close/>
                </a:path>
              </a:pathLst>
            </a:custGeom>
            <a:ln w="25399">
              <a:solidFill>
                <a:srgbClr val="007C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2275840" y="4112260"/>
              <a:ext cx="2941320" cy="523240"/>
            </a:xfrm>
            <a:custGeom>
              <a:avLst/>
              <a:gdLst/>
              <a:ahLst/>
              <a:cxnLst/>
              <a:rect l="l" t="t" r="r" b="b"/>
              <a:pathLst>
                <a:path w="2941320" h="523239">
                  <a:moveTo>
                    <a:pt x="2941319" y="0"/>
                  </a:moveTo>
                  <a:lnTo>
                    <a:pt x="0" y="0"/>
                  </a:lnTo>
                  <a:lnTo>
                    <a:pt x="0" y="523239"/>
                  </a:lnTo>
                  <a:lnTo>
                    <a:pt x="2941319" y="523239"/>
                  </a:lnTo>
                  <a:lnTo>
                    <a:pt x="294131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6" name="object 36"/>
          <p:cNvSpPr txBox="1"/>
          <p:nvPr/>
        </p:nvSpPr>
        <p:spPr>
          <a:xfrm>
            <a:off x="2419349" y="4142994"/>
            <a:ext cx="2655570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13740" marR="5080" indent="-701675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solidFill>
                  <a:srgbClr val="ED7103"/>
                </a:solidFill>
                <a:latin typeface="Microsoft Sans Serif"/>
                <a:cs typeface="Microsoft Sans Serif"/>
              </a:rPr>
              <a:t>Профессионалы на </a:t>
            </a:r>
            <a:r>
              <a:rPr sz="1400" spc="-20" dirty="0">
                <a:solidFill>
                  <a:srgbClr val="ED7103"/>
                </a:solidFill>
                <a:latin typeface="Microsoft Sans Serif"/>
                <a:cs typeface="Microsoft Sans Serif"/>
              </a:rPr>
              <a:t>конкретные </a:t>
            </a:r>
            <a:r>
              <a:rPr sz="1400" spc="-360" dirty="0">
                <a:solidFill>
                  <a:srgbClr val="ED7103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ED7103"/>
                </a:solidFill>
                <a:latin typeface="Microsoft Sans Serif"/>
                <a:cs typeface="Microsoft Sans Serif"/>
              </a:rPr>
              <a:t>рабочие</a:t>
            </a:r>
            <a:r>
              <a:rPr sz="1400" dirty="0">
                <a:solidFill>
                  <a:srgbClr val="ED7103"/>
                </a:solidFill>
                <a:latin typeface="Microsoft Sans Serif"/>
                <a:cs typeface="Microsoft Sans Serif"/>
              </a:rPr>
              <a:t> </a:t>
            </a:r>
            <a:r>
              <a:rPr sz="1400" spc="-10" dirty="0">
                <a:solidFill>
                  <a:srgbClr val="ED7103"/>
                </a:solidFill>
                <a:latin typeface="Microsoft Sans Serif"/>
                <a:cs typeface="Microsoft Sans Serif"/>
              </a:rPr>
              <a:t>места</a:t>
            </a:r>
            <a:endParaRPr sz="1400">
              <a:latin typeface="Microsoft Sans Serif"/>
              <a:cs typeface="Microsoft Sans Serif"/>
            </a:endParaRPr>
          </a:p>
        </p:txBody>
      </p:sp>
      <p:grpSp>
        <p:nvGrpSpPr>
          <p:cNvPr id="37" name="object 37"/>
          <p:cNvGrpSpPr/>
          <p:nvPr/>
        </p:nvGrpSpPr>
        <p:grpSpPr>
          <a:xfrm>
            <a:off x="3195321" y="3307079"/>
            <a:ext cx="6830059" cy="1577340"/>
            <a:chOff x="3195320" y="3307079"/>
            <a:chExt cx="6830059" cy="1577340"/>
          </a:xfrm>
        </p:grpSpPr>
        <p:sp>
          <p:nvSpPr>
            <p:cNvPr id="38" name="object 38"/>
            <p:cNvSpPr/>
            <p:nvPr/>
          </p:nvSpPr>
          <p:spPr>
            <a:xfrm>
              <a:off x="6230620" y="3975099"/>
              <a:ext cx="3782060" cy="896619"/>
            </a:xfrm>
            <a:custGeom>
              <a:avLst/>
              <a:gdLst/>
              <a:ahLst/>
              <a:cxnLst/>
              <a:rect l="l" t="t" r="r" b="b"/>
              <a:pathLst>
                <a:path w="3782059" h="896620">
                  <a:moveTo>
                    <a:pt x="171450" y="0"/>
                  </a:moveTo>
                  <a:lnTo>
                    <a:pt x="0" y="224155"/>
                  </a:lnTo>
                  <a:lnTo>
                    <a:pt x="90169" y="224155"/>
                  </a:lnTo>
                  <a:lnTo>
                    <a:pt x="90169" y="671194"/>
                  </a:lnTo>
                  <a:lnTo>
                    <a:pt x="94745" y="716614"/>
                  </a:lnTo>
                  <a:lnTo>
                    <a:pt x="107870" y="758924"/>
                  </a:lnTo>
                  <a:lnTo>
                    <a:pt x="128639" y="797215"/>
                  </a:lnTo>
                  <a:lnTo>
                    <a:pt x="156146" y="830580"/>
                  </a:lnTo>
                  <a:lnTo>
                    <a:pt x="189487" y="858110"/>
                  </a:lnTo>
                  <a:lnTo>
                    <a:pt x="227758" y="878899"/>
                  </a:lnTo>
                  <a:lnTo>
                    <a:pt x="270053" y="892038"/>
                  </a:lnTo>
                  <a:lnTo>
                    <a:pt x="315468" y="896619"/>
                  </a:lnTo>
                  <a:lnTo>
                    <a:pt x="3782059" y="896619"/>
                  </a:lnTo>
                  <a:lnTo>
                    <a:pt x="3782059" y="733932"/>
                  </a:lnTo>
                  <a:lnTo>
                    <a:pt x="315468" y="733932"/>
                  </a:lnTo>
                  <a:lnTo>
                    <a:pt x="291038" y="729005"/>
                  </a:lnTo>
                  <a:lnTo>
                    <a:pt x="271097" y="715565"/>
                  </a:lnTo>
                  <a:lnTo>
                    <a:pt x="257657" y="695624"/>
                  </a:lnTo>
                  <a:lnTo>
                    <a:pt x="252729" y="671194"/>
                  </a:lnTo>
                  <a:lnTo>
                    <a:pt x="252729" y="224155"/>
                  </a:lnTo>
                  <a:lnTo>
                    <a:pt x="342900" y="224155"/>
                  </a:lnTo>
                  <a:lnTo>
                    <a:pt x="17145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6230620" y="3975099"/>
              <a:ext cx="3782060" cy="896619"/>
            </a:xfrm>
            <a:custGeom>
              <a:avLst/>
              <a:gdLst/>
              <a:ahLst/>
              <a:cxnLst/>
              <a:rect l="l" t="t" r="r" b="b"/>
              <a:pathLst>
                <a:path w="3782059" h="896620">
                  <a:moveTo>
                    <a:pt x="3782059" y="896619"/>
                  </a:moveTo>
                  <a:lnTo>
                    <a:pt x="315468" y="896619"/>
                  </a:lnTo>
                  <a:lnTo>
                    <a:pt x="270053" y="892038"/>
                  </a:lnTo>
                  <a:lnTo>
                    <a:pt x="227758" y="878899"/>
                  </a:lnTo>
                  <a:lnTo>
                    <a:pt x="189487" y="858110"/>
                  </a:lnTo>
                  <a:lnTo>
                    <a:pt x="156146" y="830580"/>
                  </a:lnTo>
                  <a:lnTo>
                    <a:pt x="128639" y="797215"/>
                  </a:lnTo>
                  <a:lnTo>
                    <a:pt x="107870" y="758924"/>
                  </a:lnTo>
                  <a:lnTo>
                    <a:pt x="94745" y="716614"/>
                  </a:lnTo>
                  <a:lnTo>
                    <a:pt x="90169" y="671194"/>
                  </a:lnTo>
                  <a:lnTo>
                    <a:pt x="90169" y="224155"/>
                  </a:lnTo>
                  <a:lnTo>
                    <a:pt x="0" y="224155"/>
                  </a:lnTo>
                  <a:lnTo>
                    <a:pt x="171450" y="0"/>
                  </a:lnTo>
                  <a:lnTo>
                    <a:pt x="342900" y="224155"/>
                  </a:lnTo>
                  <a:lnTo>
                    <a:pt x="252729" y="224155"/>
                  </a:lnTo>
                  <a:lnTo>
                    <a:pt x="252729" y="671194"/>
                  </a:lnTo>
                  <a:lnTo>
                    <a:pt x="257657" y="695624"/>
                  </a:lnTo>
                  <a:lnTo>
                    <a:pt x="271097" y="715565"/>
                  </a:lnTo>
                  <a:lnTo>
                    <a:pt x="291038" y="729005"/>
                  </a:lnTo>
                  <a:lnTo>
                    <a:pt x="315468" y="733932"/>
                  </a:lnTo>
                  <a:lnTo>
                    <a:pt x="3782059" y="733932"/>
                  </a:lnTo>
                  <a:lnTo>
                    <a:pt x="3782059" y="896619"/>
                  </a:lnTo>
                  <a:close/>
                </a:path>
              </a:pathLst>
            </a:custGeom>
            <a:ln w="25400">
              <a:solidFill>
                <a:srgbClr val="007C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0" name="object 4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195320" y="3307079"/>
              <a:ext cx="1087120" cy="863600"/>
            </a:xfrm>
            <a:prstGeom prst="rect">
              <a:avLst/>
            </a:prstGeom>
          </p:spPr>
        </p:pic>
      </p:grpSp>
      <p:sp>
        <p:nvSpPr>
          <p:cNvPr id="41" name="object 41"/>
          <p:cNvSpPr txBox="1"/>
          <p:nvPr/>
        </p:nvSpPr>
        <p:spPr>
          <a:xfrm>
            <a:off x="2118996" y="4873308"/>
            <a:ext cx="289179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solidFill>
                  <a:srgbClr val="007CA4"/>
                </a:solidFill>
                <a:latin typeface="Microsoft Sans Serif"/>
                <a:cs typeface="Microsoft Sans Serif"/>
              </a:rPr>
              <a:t>инвестиционный</a:t>
            </a:r>
            <a:r>
              <a:rPr sz="1400" spc="25" dirty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1400" spc="-5" dirty="0">
                <a:solidFill>
                  <a:srgbClr val="007CA4"/>
                </a:solidFill>
                <a:latin typeface="Microsoft Sans Serif"/>
                <a:cs typeface="Microsoft Sans Serif"/>
              </a:rPr>
              <a:t>налоговый </a:t>
            </a:r>
            <a:r>
              <a:rPr sz="1400" spc="-10" dirty="0">
                <a:solidFill>
                  <a:srgbClr val="007CA4"/>
                </a:solidFill>
                <a:latin typeface="Microsoft Sans Serif"/>
                <a:cs typeface="Microsoft Sans Serif"/>
              </a:rPr>
              <a:t>вычет</a:t>
            </a:r>
            <a:endParaRPr sz="1400">
              <a:latin typeface="Microsoft Sans Serif"/>
              <a:cs typeface="Microsoft Sans Serif"/>
            </a:endParaRPr>
          </a:p>
        </p:txBody>
      </p:sp>
      <p:pic>
        <p:nvPicPr>
          <p:cNvPr id="42" name="object 42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240416" y="203193"/>
            <a:ext cx="146923" cy="191848"/>
          </a:xfrm>
          <a:prstGeom prst="rect">
            <a:avLst/>
          </a:prstGeom>
        </p:spPr>
      </p:pic>
      <p:sp>
        <p:nvSpPr>
          <p:cNvPr id="43" name="object 43"/>
          <p:cNvSpPr/>
          <p:nvPr/>
        </p:nvSpPr>
        <p:spPr>
          <a:xfrm>
            <a:off x="821753" y="132080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621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1802124" y="132081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822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5" name="object 45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2207262" y="185425"/>
            <a:ext cx="182885" cy="206317"/>
          </a:xfrm>
          <a:prstGeom prst="rect">
            <a:avLst/>
          </a:prstGeom>
        </p:spPr>
      </p:pic>
      <p:sp>
        <p:nvSpPr>
          <p:cNvPr id="46" name="object 46"/>
          <p:cNvSpPr/>
          <p:nvPr/>
        </p:nvSpPr>
        <p:spPr>
          <a:xfrm>
            <a:off x="2805426" y="132081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822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3793484" y="132081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822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4738432" y="132080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621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6755125" y="132081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822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0" name="object 50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3203191" y="177796"/>
            <a:ext cx="173508" cy="227883"/>
          </a:xfrm>
          <a:prstGeom prst="rect">
            <a:avLst/>
          </a:prstGeom>
        </p:spPr>
      </p:pic>
      <p:pic>
        <p:nvPicPr>
          <p:cNvPr id="51" name="object 51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206241" y="167654"/>
            <a:ext cx="129541" cy="246366"/>
          </a:xfrm>
          <a:prstGeom prst="rect">
            <a:avLst/>
          </a:prstGeom>
        </p:spPr>
      </p:pic>
      <p:pic>
        <p:nvPicPr>
          <p:cNvPr id="52" name="object 52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139012" y="215901"/>
            <a:ext cx="192448" cy="189313"/>
          </a:xfrm>
          <a:prstGeom prst="rect">
            <a:avLst/>
          </a:prstGeom>
        </p:spPr>
      </p:pic>
      <p:sp>
        <p:nvSpPr>
          <p:cNvPr id="53" name="object 53"/>
          <p:cNvSpPr/>
          <p:nvPr/>
        </p:nvSpPr>
        <p:spPr>
          <a:xfrm>
            <a:off x="6154420" y="167640"/>
            <a:ext cx="177801" cy="254635"/>
          </a:xfrm>
          <a:custGeom>
            <a:avLst/>
            <a:gdLst/>
            <a:ahLst/>
            <a:cxnLst/>
            <a:rect l="l" t="t" r="r" b="b"/>
            <a:pathLst>
              <a:path w="177800" h="254634">
                <a:moveTo>
                  <a:pt x="113169" y="122859"/>
                </a:moveTo>
                <a:lnTo>
                  <a:pt x="111429" y="110337"/>
                </a:lnTo>
                <a:lnTo>
                  <a:pt x="106641" y="100164"/>
                </a:lnTo>
                <a:lnTo>
                  <a:pt x="99529" y="93319"/>
                </a:lnTo>
                <a:lnTo>
                  <a:pt x="90792" y="90805"/>
                </a:lnTo>
                <a:lnTo>
                  <a:pt x="82765" y="93319"/>
                </a:lnTo>
                <a:lnTo>
                  <a:pt x="76022" y="100164"/>
                </a:lnTo>
                <a:lnTo>
                  <a:pt x="71374" y="110337"/>
                </a:lnTo>
                <a:lnTo>
                  <a:pt x="69646" y="122859"/>
                </a:lnTo>
                <a:lnTo>
                  <a:pt x="71374" y="134353"/>
                </a:lnTo>
                <a:lnTo>
                  <a:pt x="76022" y="144005"/>
                </a:lnTo>
                <a:lnTo>
                  <a:pt x="82765" y="150660"/>
                </a:lnTo>
                <a:lnTo>
                  <a:pt x="90792" y="153136"/>
                </a:lnTo>
                <a:lnTo>
                  <a:pt x="99529" y="150660"/>
                </a:lnTo>
                <a:lnTo>
                  <a:pt x="106641" y="144005"/>
                </a:lnTo>
                <a:lnTo>
                  <a:pt x="111429" y="134353"/>
                </a:lnTo>
                <a:lnTo>
                  <a:pt x="113169" y="122859"/>
                </a:lnTo>
                <a:close/>
              </a:path>
              <a:path w="177800" h="254634">
                <a:moveTo>
                  <a:pt x="177787" y="87134"/>
                </a:moveTo>
                <a:lnTo>
                  <a:pt x="175615" y="71755"/>
                </a:lnTo>
                <a:lnTo>
                  <a:pt x="165163" y="49860"/>
                </a:lnTo>
                <a:lnTo>
                  <a:pt x="155930" y="30492"/>
                </a:lnTo>
                <a:lnTo>
                  <a:pt x="141782" y="17157"/>
                </a:lnTo>
                <a:lnTo>
                  <a:pt x="141782" y="122859"/>
                </a:lnTo>
                <a:lnTo>
                  <a:pt x="137833" y="150520"/>
                </a:lnTo>
                <a:lnTo>
                  <a:pt x="127012" y="173164"/>
                </a:lnTo>
                <a:lnTo>
                  <a:pt x="110820" y="188468"/>
                </a:lnTo>
                <a:lnTo>
                  <a:pt x="90792" y="194081"/>
                </a:lnTo>
                <a:lnTo>
                  <a:pt x="71475" y="188468"/>
                </a:lnTo>
                <a:lnTo>
                  <a:pt x="55651" y="173164"/>
                </a:lnTo>
                <a:lnTo>
                  <a:pt x="44958" y="150520"/>
                </a:lnTo>
                <a:lnTo>
                  <a:pt x="41033" y="122859"/>
                </a:lnTo>
                <a:lnTo>
                  <a:pt x="44958" y="94183"/>
                </a:lnTo>
                <a:lnTo>
                  <a:pt x="55651" y="71005"/>
                </a:lnTo>
                <a:lnTo>
                  <a:pt x="71475" y="55511"/>
                </a:lnTo>
                <a:lnTo>
                  <a:pt x="90792" y="49860"/>
                </a:lnTo>
                <a:lnTo>
                  <a:pt x="110820" y="55511"/>
                </a:lnTo>
                <a:lnTo>
                  <a:pt x="127012" y="71005"/>
                </a:lnTo>
                <a:lnTo>
                  <a:pt x="137833" y="94183"/>
                </a:lnTo>
                <a:lnTo>
                  <a:pt x="141782" y="122859"/>
                </a:lnTo>
                <a:lnTo>
                  <a:pt x="141782" y="17157"/>
                </a:lnTo>
                <a:lnTo>
                  <a:pt x="126682" y="2921"/>
                </a:lnTo>
                <a:lnTo>
                  <a:pt x="116230" y="0"/>
                </a:lnTo>
                <a:lnTo>
                  <a:pt x="65849" y="0"/>
                </a:lnTo>
                <a:lnTo>
                  <a:pt x="55613" y="2921"/>
                </a:lnTo>
                <a:lnTo>
                  <a:pt x="26733" y="30492"/>
                </a:lnTo>
                <a:lnTo>
                  <a:pt x="7188" y="71755"/>
                </a:lnTo>
                <a:lnTo>
                  <a:pt x="0" y="122859"/>
                </a:lnTo>
                <a:lnTo>
                  <a:pt x="7188" y="173494"/>
                </a:lnTo>
                <a:lnTo>
                  <a:pt x="26733" y="215455"/>
                </a:lnTo>
                <a:lnTo>
                  <a:pt x="55613" y="244055"/>
                </a:lnTo>
                <a:lnTo>
                  <a:pt x="88734" y="254012"/>
                </a:lnTo>
                <a:lnTo>
                  <a:pt x="92887" y="254012"/>
                </a:lnTo>
                <a:lnTo>
                  <a:pt x="126682" y="244055"/>
                </a:lnTo>
                <a:lnTo>
                  <a:pt x="155930" y="215455"/>
                </a:lnTo>
                <a:lnTo>
                  <a:pt x="165950" y="194081"/>
                </a:lnTo>
                <a:lnTo>
                  <a:pt x="175615" y="173494"/>
                </a:lnTo>
                <a:lnTo>
                  <a:pt x="177787" y="158254"/>
                </a:lnTo>
                <a:lnTo>
                  <a:pt x="177787" y="87134"/>
                </a:lnTo>
                <a:close/>
              </a:path>
            </a:pathLst>
          </a:custGeom>
          <a:solidFill>
            <a:srgbClr val="2A5A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7200899" y="181287"/>
            <a:ext cx="181611" cy="213360"/>
          </a:xfrm>
          <a:custGeom>
            <a:avLst/>
            <a:gdLst/>
            <a:ahLst/>
            <a:cxnLst/>
            <a:rect l="l" t="t" r="r" b="b"/>
            <a:pathLst>
              <a:path w="181609" h="213360">
                <a:moveTo>
                  <a:pt x="181444" y="0"/>
                </a:moveTo>
                <a:lnTo>
                  <a:pt x="92935" y="0"/>
                </a:lnTo>
                <a:lnTo>
                  <a:pt x="0" y="213304"/>
                </a:lnTo>
                <a:lnTo>
                  <a:pt x="88510" y="213304"/>
                </a:lnTo>
                <a:lnTo>
                  <a:pt x="181444" y="0"/>
                </a:lnTo>
                <a:close/>
              </a:path>
            </a:pathLst>
          </a:custGeom>
          <a:solidFill>
            <a:srgbClr val="ED33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5810313" y="132080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621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6" name="object 56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01600" y="174413"/>
            <a:ext cx="354866" cy="389466"/>
          </a:xfrm>
          <a:prstGeom prst="rect">
            <a:avLst/>
          </a:prstGeom>
        </p:spPr>
      </p:pic>
      <p:pic>
        <p:nvPicPr>
          <p:cNvPr id="57" name="Рисунок 56" descr="E:\Documents and Settings\Comp\Рабочий стол\МЕТОДИЧЕСКАЯ РАБОТА КОЛЛЕДЖА\МЕТОДИЧЕСКАЯ РАБОТА КОЛЛЕДЖА 2018-2019 УЧ. ГОД\рекламная и сувенирная продукция к 120-летию\эмб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0972801" y="304800"/>
            <a:ext cx="857257" cy="843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8124" y="708278"/>
            <a:ext cx="4573906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Как</a:t>
            </a:r>
            <a:r>
              <a:rPr spc="-40" dirty="0"/>
              <a:t> </a:t>
            </a:r>
            <a:r>
              <a:rPr spc="-10" dirty="0"/>
              <a:t>работает</a:t>
            </a:r>
            <a:r>
              <a:rPr spc="-45" dirty="0"/>
              <a:t> </a:t>
            </a:r>
            <a:r>
              <a:rPr spc="-10" dirty="0"/>
              <a:t>кластер?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1" y="4577079"/>
            <a:ext cx="11836400" cy="2280920"/>
            <a:chOff x="0" y="4577079"/>
            <a:chExt cx="11836400" cy="228092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004068"/>
              <a:ext cx="5900420" cy="1853930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2755900" y="4589779"/>
              <a:ext cx="9067800" cy="863600"/>
            </a:xfrm>
            <a:custGeom>
              <a:avLst/>
              <a:gdLst/>
              <a:ahLst/>
              <a:cxnLst/>
              <a:rect l="l" t="t" r="r" b="b"/>
              <a:pathLst>
                <a:path w="9067800" h="863600">
                  <a:moveTo>
                    <a:pt x="8923909" y="0"/>
                  </a:moveTo>
                  <a:lnTo>
                    <a:pt x="143891" y="0"/>
                  </a:lnTo>
                  <a:lnTo>
                    <a:pt x="98397" y="7332"/>
                  </a:lnTo>
                  <a:lnTo>
                    <a:pt x="58896" y="27753"/>
                  </a:lnTo>
                  <a:lnTo>
                    <a:pt x="27753" y="58896"/>
                  </a:lnTo>
                  <a:lnTo>
                    <a:pt x="7332" y="98397"/>
                  </a:lnTo>
                  <a:lnTo>
                    <a:pt x="0" y="143891"/>
                  </a:lnTo>
                  <a:lnTo>
                    <a:pt x="0" y="719709"/>
                  </a:lnTo>
                  <a:lnTo>
                    <a:pt x="7332" y="765202"/>
                  </a:lnTo>
                  <a:lnTo>
                    <a:pt x="27753" y="804703"/>
                  </a:lnTo>
                  <a:lnTo>
                    <a:pt x="58896" y="835846"/>
                  </a:lnTo>
                  <a:lnTo>
                    <a:pt x="98397" y="856267"/>
                  </a:lnTo>
                  <a:lnTo>
                    <a:pt x="143891" y="863600"/>
                  </a:lnTo>
                  <a:lnTo>
                    <a:pt x="8923909" y="863600"/>
                  </a:lnTo>
                  <a:lnTo>
                    <a:pt x="8969402" y="856267"/>
                  </a:lnTo>
                  <a:lnTo>
                    <a:pt x="9008903" y="835846"/>
                  </a:lnTo>
                  <a:lnTo>
                    <a:pt x="9040046" y="804703"/>
                  </a:lnTo>
                  <a:lnTo>
                    <a:pt x="9060467" y="765202"/>
                  </a:lnTo>
                  <a:lnTo>
                    <a:pt x="9067800" y="719709"/>
                  </a:lnTo>
                  <a:lnTo>
                    <a:pt x="9067800" y="143891"/>
                  </a:lnTo>
                  <a:lnTo>
                    <a:pt x="9060467" y="98397"/>
                  </a:lnTo>
                  <a:lnTo>
                    <a:pt x="9040046" y="58896"/>
                  </a:lnTo>
                  <a:lnTo>
                    <a:pt x="9008903" y="27753"/>
                  </a:lnTo>
                  <a:lnTo>
                    <a:pt x="8969402" y="7332"/>
                  </a:lnTo>
                  <a:lnTo>
                    <a:pt x="89239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755900" y="4589779"/>
              <a:ext cx="9067800" cy="863600"/>
            </a:xfrm>
            <a:custGeom>
              <a:avLst/>
              <a:gdLst/>
              <a:ahLst/>
              <a:cxnLst/>
              <a:rect l="l" t="t" r="r" b="b"/>
              <a:pathLst>
                <a:path w="9067800" h="863600">
                  <a:moveTo>
                    <a:pt x="0" y="143891"/>
                  </a:moveTo>
                  <a:lnTo>
                    <a:pt x="7332" y="98397"/>
                  </a:lnTo>
                  <a:lnTo>
                    <a:pt x="27753" y="58896"/>
                  </a:lnTo>
                  <a:lnTo>
                    <a:pt x="58896" y="27753"/>
                  </a:lnTo>
                  <a:lnTo>
                    <a:pt x="98397" y="7332"/>
                  </a:lnTo>
                  <a:lnTo>
                    <a:pt x="143891" y="0"/>
                  </a:lnTo>
                  <a:lnTo>
                    <a:pt x="8923909" y="0"/>
                  </a:lnTo>
                  <a:lnTo>
                    <a:pt x="8969402" y="7332"/>
                  </a:lnTo>
                  <a:lnTo>
                    <a:pt x="9008903" y="27753"/>
                  </a:lnTo>
                  <a:lnTo>
                    <a:pt x="9040046" y="58896"/>
                  </a:lnTo>
                  <a:lnTo>
                    <a:pt x="9060467" y="98397"/>
                  </a:lnTo>
                  <a:lnTo>
                    <a:pt x="9067800" y="143891"/>
                  </a:lnTo>
                  <a:lnTo>
                    <a:pt x="9067800" y="719709"/>
                  </a:lnTo>
                  <a:lnTo>
                    <a:pt x="9060467" y="765202"/>
                  </a:lnTo>
                  <a:lnTo>
                    <a:pt x="9040046" y="804703"/>
                  </a:lnTo>
                  <a:lnTo>
                    <a:pt x="9008903" y="835846"/>
                  </a:lnTo>
                  <a:lnTo>
                    <a:pt x="8969402" y="856267"/>
                  </a:lnTo>
                  <a:lnTo>
                    <a:pt x="8923909" y="863600"/>
                  </a:lnTo>
                  <a:lnTo>
                    <a:pt x="143891" y="863600"/>
                  </a:lnTo>
                  <a:lnTo>
                    <a:pt x="98397" y="856267"/>
                  </a:lnTo>
                  <a:lnTo>
                    <a:pt x="58896" y="835846"/>
                  </a:lnTo>
                  <a:lnTo>
                    <a:pt x="27753" y="804703"/>
                  </a:lnTo>
                  <a:lnTo>
                    <a:pt x="7332" y="765202"/>
                  </a:lnTo>
                  <a:lnTo>
                    <a:pt x="0" y="719709"/>
                  </a:lnTo>
                  <a:lnTo>
                    <a:pt x="0" y="143891"/>
                  </a:lnTo>
                  <a:close/>
                </a:path>
              </a:pathLst>
            </a:custGeom>
            <a:ln w="25400">
              <a:solidFill>
                <a:srgbClr val="007C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146368" y="1296924"/>
            <a:ext cx="9679940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604" marR="5080" indent="-2540">
              <a:lnSpc>
                <a:spcPct val="100000"/>
              </a:lnSpc>
              <a:spcBef>
                <a:spcPts val="100"/>
              </a:spcBef>
              <a:tabLst>
                <a:tab pos="1297940" algn="l"/>
                <a:tab pos="2727960" algn="l"/>
                <a:tab pos="4628515" algn="l"/>
                <a:tab pos="6271895" algn="l"/>
                <a:tab pos="8101330" algn="l"/>
                <a:tab pos="8647430" algn="l"/>
              </a:tabLst>
            </a:pPr>
            <a:r>
              <a:rPr sz="2000" b="1" spc="-5" dirty="0">
                <a:solidFill>
                  <a:srgbClr val="ED7103"/>
                </a:solidFill>
                <a:latin typeface="Arial"/>
                <a:cs typeface="Arial"/>
              </a:rPr>
              <a:t>К</a:t>
            </a:r>
            <a:r>
              <a:rPr sz="2000" b="1" spc="5" dirty="0">
                <a:solidFill>
                  <a:srgbClr val="ED7103"/>
                </a:solidFill>
                <a:latin typeface="Arial"/>
                <a:cs typeface="Arial"/>
              </a:rPr>
              <a:t>лас</a:t>
            </a:r>
            <a:r>
              <a:rPr sz="2000" b="1" spc="-20" dirty="0">
                <a:solidFill>
                  <a:srgbClr val="ED7103"/>
                </a:solidFill>
                <a:latin typeface="Arial"/>
                <a:cs typeface="Arial"/>
              </a:rPr>
              <a:t>т</a:t>
            </a:r>
            <a:r>
              <a:rPr sz="2000" b="1" spc="5" dirty="0">
                <a:solidFill>
                  <a:srgbClr val="ED7103"/>
                </a:solidFill>
                <a:latin typeface="Arial"/>
                <a:cs typeface="Arial"/>
              </a:rPr>
              <a:t>е</a:t>
            </a:r>
            <a:r>
              <a:rPr sz="2000" b="1" dirty="0">
                <a:solidFill>
                  <a:srgbClr val="ED7103"/>
                </a:solidFill>
                <a:latin typeface="Arial"/>
                <a:cs typeface="Arial"/>
              </a:rPr>
              <a:t>р	</a:t>
            </a:r>
            <a:r>
              <a:rPr sz="2000" b="1" spc="-10" dirty="0">
                <a:solidFill>
                  <a:srgbClr val="ED7103"/>
                </a:solidFill>
                <a:latin typeface="Arial"/>
                <a:cs typeface="Arial"/>
              </a:rPr>
              <a:t>п</a:t>
            </a:r>
            <a:r>
              <a:rPr sz="2000" b="1" dirty="0">
                <a:solidFill>
                  <a:srgbClr val="ED7103"/>
                </a:solidFill>
                <a:latin typeface="Arial"/>
                <a:cs typeface="Arial"/>
              </a:rPr>
              <a:t>о</a:t>
            </a:r>
            <a:r>
              <a:rPr sz="2000" b="1" spc="25" dirty="0">
                <a:solidFill>
                  <a:srgbClr val="ED7103"/>
                </a:solidFill>
                <a:latin typeface="Arial"/>
                <a:cs typeface="Arial"/>
              </a:rPr>
              <a:t>л</a:t>
            </a:r>
            <a:r>
              <a:rPr sz="2000" b="1" spc="-35" dirty="0">
                <a:solidFill>
                  <a:srgbClr val="ED7103"/>
                </a:solidFill>
                <a:latin typeface="Arial"/>
                <a:cs typeface="Arial"/>
              </a:rPr>
              <a:t>у</a:t>
            </a:r>
            <a:r>
              <a:rPr sz="2000" b="1" dirty="0">
                <a:solidFill>
                  <a:srgbClr val="ED7103"/>
                </a:solidFill>
                <a:latin typeface="Arial"/>
                <a:cs typeface="Arial"/>
              </a:rPr>
              <a:t>ча</a:t>
            </a:r>
            <a:r>
              <a:rPr sz="2000" b="1" spc="5" dirty="0">
                <a:solidFill>
                  <a:srgbClr val="ED7103"/>
                </a:solidFill>
                <a:latin typeface="Arial"/>
                <a:cs typeface="Arial"/>
              </a:rPr>
              <a:t>е</a:t>
            </a:r>
            <a:r>
              <a:rPr sz="2000" b="1" dirty="0">
                <a:solidFill>
                  <a:srgbClr val="ED7103"/>
                </a:solidFill>
                <a:latin typeface="Arial"/>
                <a:cs typeface="Arial"/>
              </a:rPr>
              <a:t>т	</a:t>
            </a:r>
            <a:r>
              <a:rPr sz="2000" b="1" spc="-10" dirty="0">
                <a:solidFill>
                  <a:srgbClr val="ED7103"/>
                </a:solidFill>
                <a:latin typeface="Arial"/>
                <a:cs typeface="Arial"/>
              </a:rPr>
              <a:t>фи</a:t>
            </a:r>
            <a:r>
              <a:rPr sz="2000" b="1" dirty="0">
                <a:solidFill>
                  <a:srgbClr val="ED7103"/>
                </a:solidFill>
                <a:latin typeface="Arial"/>
                <a:cs typeface="Arial"/>
              </a:rPr>
              <a:t>нан</a:t>
            </a:r>
            <a:r>
              <a:rPr sz="2000" b="1" spc="5" dirty="0">
                <a:solidFill>
                  <a:srgbClr val="ED7103"/>
                </a:solidFill>
                <a:latin typeface="Arial"/>
                <a:cs typeface="Arial"/>
              </a:rPr>
              <a:t>с</a:t>
            </a:r>
            <a:r>
              <a:rPr sz="2000" b="1" spc="15" dirty="0">
                <a:solidFill>
                  <a:srgbClr val="ED7103"/>
                </a:solidFill>
                <a:latin typeface="Arial"/>
                <a:cs typeface="Arial"/>
              </a:rPr>
              <a:t>о</a:t>
            </a:r>
            <a:r>
              <a:rPr sz="2000" b="1" spc="10" dirty="0">
                <a:solidFill>
                  <a:srgbClr val="ED7103"/>
                </a:solidFill>
                <a:latin typeface="Arial"/>
                <a:cs typeface="Arial"/>
              </a:rPr>
              <a:t>в</a:t>
            </a:r>
            <a:r>
              <a:rPr sz="2000" b="1" spc="-35" dirty="0">
                <a:solidFill>
                  <a:srgbClr val="ED7103"/>
                </a:solidFill>
                <a:latin typeface="Arial"/>
                <a:cs typeface="Arial"/>
              </a:rPr>
              <a:t>у</a:t>
            </a:r>
            <a:r>
              <a:rPr sz="2000" b="1" dirty="0">
                <a:solidFill>
                  <a:srgbClr val="ED7103"/>
                </a:solidFill>
                <a:latin typeface="Arial"/>
                <a:cs typeface="Arial"/>
              </a:rPr>
              <a:t>ю	</a:t>
            </a:r>
            <a:r>
              <a:rPr sz="2000" b="1" spc="10" dirty="0">
                <a:solidFill>
                  <a:srgbClr val="ED7103"/>
                </a:solidFill>
                <a:latin typeface="Arial"/>
                <a:cs typeface="Arial"/>
              </a:rPr>
              <a:t>п</a:t>
            </a:r>
            <a:r>
              <a:rPr sz="2000" b="1" spc="15" dirty="0">
                <a:solidFill>
                  <a:srgbClr val="ED7103"/>
                </a:solidFill>
                <a:latin typeface="Arial"/>
                <a:cs typeface="Arial"/>
              </a:rPr>
              <a:t>о</a:t>
            </a:r>
            <a:r>
              <a:rPr sz="2000" b="1" spc="5" dirty="0">
                <a:solidFill>
                  <a:srgbClr val="ED7103"/>
                </a:solidFill>
                <a:latin typeface="Arial"/>
                <a:cs typeface="Arial"/>
              </a:rPr>
              <a:t>д</a:t>
            </a:r>
            <a:r>
              <a:rPr sz="2000" b="1" spc="-10" dirty="0">
                <a:solidFill>
                  <a:srgbClr val="ED7103"/>
                </a:solidFill>
                <a:latin typeface="Arial"/>
                <a:cs typeface="Arial"/>
              </a:rPr>
              <a:t>д</a:t>
            </a:r>
            <a:r>
              <a:rPr sz="2000" b="1" spc="5" dirty="0">
                <a:solidFill>
                  <a:srgbClr val="ED7103"/>
                </a:solidFill>
                <a:latin typeface="Arial"/>
                <a:cs typeface="Arial"/>
              </a:rPr>
              <a:t>е</a:t>
            </a:r>
            <a:r>
              <a:rPr sz="2000" b="1" dirty="0">
                <a:solidFill>
                  <a:srgbClr val="ED7103"/>
                </a:solidFill>
                <a:latin typeface="Arial"/>
                <a:cs typeface="Arial"/>
              </a:rPr>
              <a:t>р</a:t>
            </a:r>
            <a:r>
              <a:rPr sz="2000" b="1" spc="15" dirty="0">
                <a:solidFill>
                  <a:srgbClr val="ED7103"/>
                </a:solidFill>
                <a:latin typeface="Arial"/>
                <a:cs typeface="Arial"/>
              </a:rPr>
              <a:t>жк</a:t>
            </a:r>
            <a:r>
              <a:rPr sz="2000" b="1" dirty="0">
                <a:solidFill>
                  <a:srgbClr val="ED7103"/>
                </a:solidFill>
                <a:latin typeface="Arial"/>
                <a:cs typeface="Arial"/>
              </a:rPr>
              <a:t>у	го</a:t>
            </a:r>
            <a:r>
              <a:rPr sz="2000" b="1" spc="30" dirty="0">
                <a:solidFill>
                  <a:srgbClr val="ED7103"/>
                </a:solidFill>
                <a:latin typeface="Arial"/>
                <a:cs typeface="Arial"/>
              </a:rPr>
              <a:t>с</a:t>
            </a:r>
            <a:r>
              <a:rPr sz="2000" b="1" spc="-35" dirty="0">
                <a:solidFill>
                  <a:srgbClr val="ED7103"/>
                </a:solidFill>
                <a:latin typeface="Arial"/>
                <a:cs typeface="Arial"/>
              </a:rPr>
              <a:t>у</a:t>
            </a:r>
            <a:r>
              <a:rPr sz="2000" b="1" spc="-10" dirty="0">
                <a:solidFill>
                  <a:srgbClr val="ED7103"/>
                </a:solidFill>
                <a:latin typeface="Arial"/>
                <a:cs typeface="Arial"/>
              </a:rPr>
              <a:t>д</a:t>
            </a:r>
            <a:r>
              <a:rPr sz="2000" b="1" spc="5" dirty="0">
                <a:solidFill>
                  <a:srgbClr val="ED7103"/>
                </a:solidFill>
                <a:latin typeface="Arial"/>
                <a:cs typeface="Arial"/>
              </a:rPr>
              <a:t>а</a:t>
            </a:r>
            <a:r>
              <a:rPr sz="2000" b="1" dirty="0">
                <a:solidFill>
                  <a:srgbClr val="ED7103"/>
                </a:solidFill>
                <a:latin typeface="Arial"/>
                <a:cs typeface="Arial"/>
              </a:rPr>
              <a:t>р</a:t>
            </a:r>
            <a:r>
              <a:rPr sz="2000" b="1" spc="20" dirty="0">
                <a:solidFill>
                  <a:srgbClr val="ED7103"/>
                </a:solidFill>
                <a:latin typeface="Arial"/>
                <a:cs typeface="Arial"/>
              </a:rPr>
              <a:t>с</a:t>
            </a:r>
            <a:r>
              <a:rPr sz="2000" b="1" spc="-20" dirty="0">
                <a:solidFill>
                  <a:srgbClr val="ED7103"/>
                </a:solidFill>
                <a:latin typeface="Arial"/>
                <a:cs typeface="Arial"/>
              </a:rPr>
              <a:t>т</a:t>
            </a:r>
            <a:r>
              <a:rPr sz="2000" b="1" spc="-10" dirty="0">
                <a:solidFill>
                  <a:srgbClr val="ED7103"/>
                </a:solidFill>
                <a:latin typeface="Arial"/>
                <a:cs typeface="Arial"/>
              </a:rPr>
              <a:t>в</a:t>
            </a:r>
            <a:r>
              <a:rPr sz="2000" b="1" dirty="0">
                <a:solidFill>
                  <a:srgbClr val="ED7103"/>
                </a:solidFill>
                <a:latin typeface="Arial"/>
                <a:cs typeface="Arial"/>
              </a:rPr>
              <a:t>а	</a:t>
            </a:r>
            <a:r>
              <a:rPr sz="2000" b="1" spc="-10" dirty="0">
                <a:solidFill>
                  <a:srgbClr val="007CA4"/>
                </a:solidFill>
                <a:latin typeface="Arial"/>
                <a:cs typeface="Arial"/>
              </a:rPr>
              <a:t>и</a:t>
            </a: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з	</a:t>
            </a:r>
            <a:r>
              <a:rPr sz="2000" b="1" spc="5" dirty="0">
                <a:solidFill>
                  <a:srgbClr val="007CA4"/>
                </a:solidFill>
                <a:latin typeface="Arial"/>
                <a:cs typeface="Arial"/>
              </a:rPr>
              <a:t>с</a:t>
            </a: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ре</a:t>
            </a:r>
            <a:r>
              <a:rPr sz="2000" b="1" spc="-10" dirty="0">
                <a:solidFill>
                  <a:srgbClr val="007CA4"/>
                </a:solidFill>
                <a:latin typeface="Arial"/>
                <a:cs typeface="Arial"/>
              </a:rPr>
              <a:t>д</a:t>
            </a:r>
            <a:r>
              <a:rPr sz="2000" b="1" spc="5" dirty="0">
                <a:solidFill>
                  <a:srgbClr val="007CA4"/>
                </a:solidFill>
                <a:latin typeface="Arial"/>
                <a:cs typeface="Arial"/>
              </a:rPr>
              <a:t>с</a:t>
            </a:r>
            <a:r>
              <a:rPr sz="2000" b="1" spc="-20" dirty="0">
                <a:solidFill>
                  <a:srgbClr val="007CA4"/>
                </a:solidFill>
                <a:latin typeface="Arial"/>
                <a:cs typeface="Arial"/>
              </a:rPr>
              <a:t>т</a:t>
            </a: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в  и</a:t>
            </a:r>
            <a:r>
              <a:rPr sz="2000" b="1" spc="-10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регионального</a:t>
            </a:r>
            <a:r>
              <a:rPr sz="2000" b="1" spc="30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бюджета </a:t>
            </a: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в</a:t>
            </a:r>
            <a:r>
              <a:rPr sz="2000" b="1" spc="-10" dirty="0">
                <a:solidFill>
                  <a:srgbClr val="007CA4"/>
                </a:solidFill>
                <a:latin typeface="Arial"/>
                <a:cs typeface="Arial"/>
              </a:rPr>
              <a:t> виде</a:t>
            </a:r>
            <a:r>
              <a:rPr sz="2000" b="1" spc="10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гранта</a:t>
            </a:r>
            <a:r>
              <a:rPr sz="2000" b="1" spc="25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ED7103"/>
                </a:solidFill>
                <a:latin typeface="Arial"/>
                <a:cs typeface="Arial"/>
              </a:rPr>
              <a:t>на</a:t>
            </a:r>
            <a:r>
              <a:rPr sz="2000" b="1" spc="-10" dirty="0">
                <a:solidFill>
                  <a:srgbClr val="ED7103"/>
                </a:solidFill>
                <a:latin typeface="Arial"/>
                <a:cs typeface="Arial"/>
              </a:rPr>
              <a:t> условиях</a:t>
            </a:r>
            <a:r>
              <a:rPr sz="2000" b="1" spc="-10" dirty="0">
                <a:solidFill>
                  <a:srgbClr val="007CA4"/>
                </a:solidFill>
                <a:latin typeface="Arial"/>
                <a:cs typeface="Arial"/>
              </a:rPr>
              <a:t>:</a:t>
            </a:r>
            <a:endParaRPr sz="2000">
              <a:latin typeface="Arial"/>
              <a:cs typeface="Arial"/>
            </a:endParaRPr>
          </a:p>
          <a:p>
            <a:pPr marL="640080" marR="771525">
              <a:lnSpc>
                <a:spcPct val="100000"/>
              </a:lnSpc>
            </a:pPr>
            <a:r>
              <a:rPr sz="2000" b="1" spc="-10" dirty="0">
                <a:solidFill>
                  <a:srgbClr val="ED7103"/>
                </a:solidFill>
                <a:latin typeface="Arial"/>
                <a:cs typeface="Arial"/>
              </a:rPr>
              <a:t>значимости</a:t>
            </a:r>
            <a:r>
              <a:rPr sz="2000" b="1" spc="40" dirty="0">
                <a:solidFill>
                  <a:srgbClr val="ED7103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кластера</a:t>
            </a:r>
            <a:r>
              <a:rPr sz="2000" b="1" spc="5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ED7103"/>
                </a:solidFill>
                <a:latin typeface="Arial"/>
                <a:cs typeface="Arial"/>
              </a:rPr>
              <a:t>для</a:t>
            </a:r>
            <a:r>
              <a:rPr sz="2000" b="1" dirty="0">
                <a:solidFill>
                  <a:srgbClr val="ED7103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ED7103"/>
                </a:solidFill>
                <a:latin typeface="Arial"/>
                <a:cs typeface="Arial"/>
              </a:rPr>
              <a:t>экономики</a:t>
            </a:r>
            <a:r>
              <a:rPr sz="2000" b="1" spc="35" dirty="0">
                <a:solidFill>
                  <a:srgbClr val="ED7103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региона</a:t>
            </a:r>
            <a:r>
              <a:rPr sz="2000" b="1" spc="20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и</a:t>
            </a:r>
            <a:r>
              <a:rPr sz="2000" b="1" spc="-25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страны</a:t>
            </a:r>
            <a:r>
              <a:rPr sz="2000" b="1" spc="25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в</a:t>
            </a:r>
            <a:r>
              <a:rPr sz="2000" b="1" spc="-10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целом; </a:t>
            </a: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15" dirty="0">
                <a:solidFill>
                  <a:srgbClr val="ED7103"/>
                </a:solidFill>
                <a:latin typeface="Arial"/>
                <a:cs typeface="Arial"/>
              </a:rPr>
              <a:t>участия</a:t>
            </a:r>
            <a:r>
              <a:rPr sz="2000" b="1" spc="70" dirty="0">
                <a:solidFill>
                  <a:srgbClr val="ED7103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ED7103"/>
                </a:solidFill>
                <a:latin typeface="Arial"/>
                <a:cs typeface="Arial"/>
              </a:rPr>
              <a:t>предприятия</a:t>
            </a:r>
            <a:r>
              <a:rPr sz="2000" b="1" spc="70" dirty="0">
                <a:solidFill>
                  <a:srgbClr val="ED7103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(организации)</a:t>
            </a:r>
            <a:r>
              <a:rPr sz="2000" b="1" spc="30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ED7103"/>
                </a:solidFill>
                <a:latin typeface="Arial"/>
                <a:cs typeface="Arial"/>
              </a:rPr>
              <a:t>в </a:t>
            </a:r>
            <a:r>
              <a:rPr sz="2000" b="1" spc="-10" dirty="0">
                <a:solidFill>
                  <a:srgbClr val="ED7103"/>
                </a:solidFill>
                <a:latin typeface="Arial"/>
                <a:cs typeface="Arial"/>
              </a:rPr>
              <a:t>финансировании</a:t>
            </a:r>
            <a:r>
              <a:rPr sz="2000" b="1" spc="75" dirty="0">
                <a:solidFill>
                  <a:srgbClr val="ED7103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кластера</a:t>
            </a:r>
            <a:endParaRPr sz="20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066909" y="1296923"/>
            <a:ext cx="187325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федерального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182878" y="2628900"/>
            <a:ext cx="2410460" cy="1282700"/>
            <a:chOff x="182879" y="2628900"/>
            <a:chExt cx="2410460" cy="1282700"/>
          </a:xfrm>
        </p:grpSpPr>
        <p:sp>
          <p:nvSpPr>
            <p:cNvPr id="11" name="object 11"/>
            <p:cNvSpPr/>
            <p:nvPr/>
          </p:nvSpPr>
          <p:spPr>
            <a:xfrm>
              <a:off x="195579" y="2641600"/>
              <a:ext cx="2385060" cy="1257300"/>
            </a:xfrm>
            <a:custGeom>
              <a:avLst/>
              <a:gdLst/>
              <a:ahLst/>
              <a:cxnLst/>
              <a:rect l="l" t="t" r="r" b="b"/>
              <a:pathLst>
                <a:path w="2385060" h="1257300">
                  <a:moveTo>
                    <a:pt x="2175510" y="0"/>
                  </a:moveTo>
                  <a:lnTo>
                    <a:pt x="209550" y="0"/>
                  </a:lnTo>
                  <a:lnTo>
                    <a:pt x="161500" y="5536"/>
                  </a:lnTo>
                  <a:lnTo>
                    <a:pt x="117393" y="21304"/>
                  </a:lnTo>
                  <a:lnTo>
                    <a:pt x="78485" y="46046"/>
                  </a:lnTo>
                  <a:lnTo>
                    <a:pt x="46034" y="78501"/>
                  </a:lnTo>
                  <a:lnTo>
                    <a:pt x="21298" y="117410"/>
                  </a:lnTo>
                  <a:lnTo>
                    <a:pt x="5534" y="161512"/>
                  </a:lnTo>
                  <a:lnTo>
                    <a:pt x="0" y="209550"/>
                  </a:lnTo>
                  <a:lnTo>
                    <a:pt x="0" y="1047750"/>
                  </a:lnTo>
                  <a:lnTo>
                    <a:pt x="5534" y="1095787"/>
                  </a:lnTo>
                  <a:lnTo>
                    <a:pt x="21298" y="1139889"/>
                  </a:lnTo>
                  <a:lnTo>
                    <a:pt x="46034" y="1178798"/>
                  </a:lnTo>
                  <a:lnTo>
                    <a:pt x="78485" y="1211253"/>
                  </a:lnTo>
                  <a:lnTo>
                    <a:pt x="117393" y="1235995"/>
                  </a:lnTo>
                  <a:lnTo>
                    <a:pt x="161500" y="1251763"/>
                  </a:lnTo>
                  <a:lnTo>
                    <a:pt x="209550" y="1257300"/>
                  </a:lnTo>
                  <a:lnTo>
                    <a:pt x="2175510" y="1257300"/>
                  </a:lnTo>
                  <a:lnTo>
                    <a:pt x="2223547" y="1251763"/>
                  </a:lnTo>
                  <a:lnTo>
                    <a:pt x="2267649" y="1235995"/>
                  </a:lnTo>
                  <a:lnTo>
                    <a:pt x="2306558" y="1211253"/>
                  </a:lnTo>
                  <a:lnTo>
                    <a:pt x="2339013" y="1178798"/>
                  </a:lnTo>
                  <a:lnTo>
                    <a:pt x="2363755" y="1139889"/>
                  </a:lnTo>
                  <a:lnTo>
                    <a:pt x="2379523" y="1095787"/>
                  </a:lnTo>
                  <a:lnTo>
                    <a:pt x="2385060" y="1047750"/>
                  </a:lnTo>
                  <a:lnTo>
                    <a:pt x="2385060" y="209550"/>
                  </a:lnTo>
                  <a:lnTo>
                    <a:pt x="2379523" y="161512"/>
                  </a:lnTo>
                  <a:lnTo>
                    <a:pt x="2363755" y="117410"/>
                  </a:lnTo>
                  <a:lnTo>
                    <a:pt x="2339013" y="78501"/>
                  </a:lnTo>
                  <a:lnTo>
                    <a:pt x="2306558" y="46046"/>
                  </a:lnTo>
                  <a:lnTo>
                    <a:pt x="2267649" y="21304"/>
                  </a:lnTo>
                  <a:lnTo>
                    <a:pt x="2223547" y="5536"/>
                  </a:lnTo>
                  <a:lnTo>
                    <a:pt x="2175510" y="0"/>
                  </a:lnTo>
                  <a:close/>
                </a:path>
              </a:pathLst>
            </a:custGeom>
            <a:solidFill>
              <a:srgbClr val="007C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95579" y="2641600"/>
              <a:ext cx="2385060" cy="1257300"/>
            </a:xfrm>
            <a:custGeom>
              <a:avLst/>
              <a:gdLst/>
              <a:ahLst/>
              <a:cxnLst/>
              <a:rect l="l" t="t" r="r" b="b"/>
              <a:pathLst>
                <a:path w="2385060" h="1257300">
                  <a:moveTo>
                    <a:pt x="0" y="209550"/>
                  </a:moveTo>
                  <a:lnTo>
                    <a:pt x="5534" y="161512"/>
                  </a:lnTo>
                  <a:lnTo>
                    <a:pt x="21298" y="117410"/>
                  </a:lnTo>
                  <a:lnTo>
                    <a:pt x="46034" y="78501"/>
                  </a:lnTo>
                  <a:lnTo>
                    <a:pt x="78485" y="46046"/>
                  </a:lnTo>
                  <a:lnTo>
                    <a:pt x="117393" y="21304"/>
                  </a:lnTo>
                  <a:lnTo>
                    <a:pt x="161500" y="5536"/>
                  </a:lnTo>
                  <a:lnTo>
                    <a:pt x="209550" y="0"/>
                  </a:lnTo>
                  <a:lnTo>
                    <a:pt x="2175510" y="0"/>
                  </a:lnTo>
                  <a:lnTo>
                    <a:pt x="2223547" y="5536"/>
                  </a:lnTo>
                  <a:lnTo>
                    <a:pt x="2267649" y="21304"/>
                  </a:lnTo>
                  <a:lnTo>
                    <a:pt x="2306558" y="46046"/>
                  </a:lnTo>
                  <a:lnTo>
                    <a:pt x="2339013" y="78501"/>
                  </a:lnTo>
                  <a:lnTo>
                    <a:pt x="2363755" y="117410"/>
                  </a:lnTo>
                  <a:lnTo>
                    <a:pt x="2379523" y="161512"/>
                  </a:lnTo>
                  <a:lnTo>
                    <a:pt x="2385060" y="209550"/>
                  </a:lnTo>
                  <a:lnTo>
                    <a:pt x="2385060" y="1047750"/>
                  </a:lnTo>
                  <a:lnTo>
                    <a:pt x="2379523" y="1095787"/>
                  </a:lnTo>
                  <a:lnTo>
                    <a:pt x="2363755" y="1139889"/>
                  </a:lnTo>
                  <a:lnTo>
                    <a:pt x="2339013" y="1178798"/>
                  </a:lnTo>
                  <a:lnTo>
                    <a:pt x="2306558" y="1211253"/>
                  </a:lnTo>
                  <a:lnTo>
                    <a:pt x="2267649" y="1235995"/>
                  </a:lnTo>
                  <a:lnTo>
                    <a:pt x="2223547" y="1251763"/>
                  </a:lnTo>
                  <a:lnTo>
                    <a:pt x="2175510" y="1257300"/>
                  </a:lnTo>
                  <a:lnTo>
                    <a:pt x="209550" y="1257300"/>
                  </a:lnTo>
                  <a:lnTo>
                    <a:pt x="161500" y="1251763"/>
                  </a:lnTo>
                  <a:lnTo>
                    <a:pt x="117393" y="1235995"/>
                  </a:lnTo>
                  <a:lnTo>
                    <a:pt x="78485" y="1211253"/>
                  </a:lnTo>
                  <a:lnTo>
                    <a:pt x="46034" y="1178798"/>
                  </a:lnTo>
                  <a:lnTo>
                    <a:pt x="21298" y="1139889"/>
                  </a:lnTo>
                  <a:lnTo>
                    <a:pt x="5534" y="1095787"/>
                  </a:lnTo>
                  <a:lnTo>
                    <a:pt x="0" y="1047750"/>
                  </a:lnTo>
                  <a:lnTo>
                    <a:pt x="0" y="209550"/>
                  </a:lnTo>
                  <a:close/>
                </a:path>
              </a:pathLst>
            </a:custGeom>
            <a:ln w="25400">
              <a:solidFill>
                <a:srgbClr val="007C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358775" y="2793302"/>
            <a:ext cx="2055495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О</a:t>
            </a:r>
            <a:r>
              <a:rPr sz="2000" b="1" spc="-20" dirty="0">
                <a:solidFill>
                  <a:srgbClr val="FFFFFF"/>
                </a:solidFill>
                <a:latin typeface="Arial"/>
                <a:cs typeface="Arial"/>
              </a:rPr>
              <a:t>т</a:t>
            </a:r>
            <a:r>
              <a:rPr sz="2000" b="1" spc="5" dirty="0">
                <a:solidFill>
                  <a:srgbClr val="FFFFFF"/>
                </a:solidFill>
                <a:latin typeface="Arial"/>
                <a:cs typeface="Arial"/>
              </a:rPr>
              <a:t>л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и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ч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и</a:t>
            </a:r>
            <a:r>
              <a:rPr sz="2000" b="1" spc="-25" dirty="0">
                <a:solidFill>
                  <a:srgbClr val="FFFFFF"/>
                </a:solidFill>
                <a:latin typeface="Arial"/>
                <a:cs typeface="Arial"/>
              </a:rPr>
              <a:t>т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е</a:t>
            </a:r>
            <a:r>
              <a:rPr sz="2000" b="1" spc="5" dirty="0">
                <a:solidFill>
                  <a:srgbClr val="FFFFFF"/>
                </a:solidFill>
                <a:latin typeface="Arial"/>
                <a:cs typeface="Arial"/>
              </a:rPr>
              <a:t>л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ь</a:t>
            </a:r>
            <a:r>
              <a:rPr sz="2000" b="1" spc="-10" dirty="0">
                <a:solidFill>
                  <a:srgbClr val="FFFFFF"/>
                </a:solidFill>
                <a:latin typeface="Arial"/>
                <a:cs typeface="Arial"/>
              </a:rPr>
              <a:t>ны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е  </a:t>
            </a:r>
            <a:r>
              <a:rPr sz="2000" b="1" spc="-5" dirty="0">
                <a:solidFill>
                  <a:srgbClr val="ED7103"/>
                </a:solidFill>
                <a:latin typeface="Arial"/>
                <a:cs typeface="Arial"/>
              </a:rPr>
              <a:t>особенности </a:t>
            </a:r>
            <a:r>
              <a:rPr sz="2000" b="1" dirty="0">
                <a:solidFill>
                  <a:srgbClr val="ED7103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FFFFFF"/>
                </a:solidFill>
                <a:latin typeface="Arial"/>
                <a:cs typeface="Arial"/>
              </a:rPr>
              <a:t>кластера</a:t>
            </a:r>
            <a:endParaRPr sz="200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2758439" y="2636521"/>
            <a:ext cx="9070340" cy="934719"/>
          </a:xfrm>
          <a:custGeom>
            <a:avLst/>
            <a:gdLst/>
            <a:ahLst/>
            <a:cxnLst/>
            <a:rect l="l" t="t" r="r" b="b"/>
            <a:pathLst>
              <a:path w="9070340" h="934720">
                <a:moveTo>
                  <a:pt x="0" y="155828"/>
                </a:moveTo>
                <a:lnTo>
                  <a:pt x="7940" y="106558"/>
                </a:lnTo>
                <a:lnTo>
                  <a:pt x="30053" y="63779"/>
                </a:lnTo>
                <a:lnTo>
                  <a:pt x="63779" y="30053"/>
                </a:lnTo>
                <a:lnTo>
                  <a:pt x="106558" y="7940"/>
                </a:lnTo>
                <a:lnTo>
                  <a:pt x="155829" y="0"/>
                </a:lnTo>
                <a:lnTo>
                  <a:pt x="8914511" y="0"/>
                </a:lnTo>
                <a:lnTo>
                  <a:pt x="8963781" y="7940"/>
                </a:lnTo>
                <a:lnTo>
                  <a:pt x="9006560" y="30053"/>
                </a:lnTo>
                <a:lnTo>
                  <a:pt x="9040286" y="63779"/>
                </a:lnTo>
                <a:lnTo>
                  <a:pt x="9062399" y="106558"/>
                </a:lnTo>
                <a:lnTo>
                  <a:pt x="9070340" y="155828"/>
                </a:lnTo>
                <a:lnTo>
                  <a:pt x="9070340" y="778890"/>
                </a:lnTo>
                <a:lnTo>
                  <a:pt x="9062399" y="828161"/>
                </a:lnTo>
                <a:lnTo>
                  <a:pt x="9040286" y="870940"/>
                </a:lnTo>
                <a:lnTo>
                  <a:pt x="9006560" y="904666"/>
                </a:lnTo>
                <a:lnTo>
                  <a:pt x="8963781" y="926779"/>
                </a:lnTo>
                <a:lnTo>
                  <a:pt x="8914511" y="934719"/>
                </a:lnTo>
                <a:lnTo>
                  <a:pt x="155829" y="934719"/>
                </a:lnTo>
                <a:lnTo>
                  <a:pt x="106558" y="926779"/>
                </a:lnTo>
                <a:lnTo>
                  <a:pt x="63779" y="904666"/>
                </a:lnTo>
                <a:lnTo>
                  <a:pt x="30053" y="870940"/>
                </a:lnTo>
                <a:lnTo>
                  <a:pt x="7940" y="828161"/>
                </a:lnTo>
                <a:lnTo>
                  <a:pt x="0" y="778890"/>
                </a:lnTo>
                <a:lnTo>
                  <a:pt x="0" y="155828"/>
                </a:lnTo>
                <a:close/>
              </a:path>
            </a:pathLst>
          </a:custGeom>
          <a:ln w="25400">
            <a:solidFill>
              <a:srgbClr val="007CA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884804" y="2626677"/>
            <a:ext cx="882269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893444" algn="l"/>
                <a:tab pos="2227580" algn="l"/>
                <a:tab pos="2794000" algn="l"/>
                <a:tab pos="3743960" algn="l"/>
                <a:tab pos="5405755" algn="l"/>
                <a:tab pos="7270115" algn="l"/>
                <a:tab pos="7544434" algn="l"/>
                <a:tab pos="8121650" algn="l"/>
              </a:tabLst>
            </a:pPr>
            <a:r>
              <a:rPr sz="2000" spc="-10" dirty="0">
                <a:solidFill>
                  <a:srgbClr val="007CA4"/>
                </a:solidFill>
                <a:latin typeface="Microsoft Sans Serif"/>
                <a:cs typeface="Microsoft Sans Serif"/>
              </a:rPr>
              <a:t>при</a:t>
            </a:r>
            <a:r>
              <a:rPr sz="2000" spc="-5" dirty="0">
                <a:solidFill>
                  <a:srgbClr val="007CA4"/>
                </a:solidFill>
                <a:latin typeface="Microsoft Sans Serif"/>
                <a:cs typeface="Microsoft Sans Serif"/>
              </a:rPr>
              <a:t>е</a:t>
            </a:r>
            <a:r>
              <a:rPr sz="2000" spc="-55" dirty="0">
                <a:solidFill>
                  <a:srgbClr val="007CA4"/>
                </a:solidFill>
                <a:latin typeface="Microsoft Sans Serif"/>
                <a:cs typeface="Microsoft Sans Serif"/>
              </a:rPr>
              <a:t>м</a:t>
            </a:r>
            <a:r>
              <a:rPr sz="2000" dirty="0">
                <a:solidFill>
                  <a:srgbClr val="007CA4"/>
                </a:solidFill>
                <a:latin typeface="Microsoft Sans Serif"/>
                <a:cs typeface="Microsoft Sans Serif"/>
              </a:rPr>
              <a:t>	ст</a:t>
            </a:r>
            <a:r>
              <a:rPr sz="2000" spc="-20" dirty="0">
                <a:solidFill>
                  <a:srgbClr val="007CA4"/>
                </a:solidFill>
                <a:latin typeface="Microsoft Sans Serif"/>
                <a:cs typeface="Microsoft Sans Serif"/>
              </a:rPr>
              <a:t>у</a:t>
            </a:r>
            <a:r>
              <a:rPr sz="2000" spc="-10" dirty="0">
                <a:solidFill>
                  <a:srgbClr val="007CA4"/>
                </a:solidFill>
                <a:latin typeface="Microsoft Sans Serif"/>
                <a:cs typeface="Microsoft Sans Serif"/>
              </a:rPr>
              <a:t>д</a:t>
            </a:r>
            <a:r>
              <a:rPr sz="2000" dirty="0">
                <a:solidFill>
                  <a:srgbClr val="007CA4"/>
                </a:solidFill>
                <a:latin typeface="Microsoft Sans Serif"/>
                <a:cs typeface="Microsoft Sans Serif"/>
              </a:rPr>
              <a:t>е</a:t>
            </a:r>
            <a:r>
              <a:rPr sz="2000" spc="-10" dirty="0">
                <a:solidFill>
                  <a:srgbClr val="007CA4"/>
                </a:solidFill>
                <a:latin typeface="Microsoft Sans Serif"/>
                <a:cs typeface="Microsoft Sans Serif"/>
              </a:rPr>
              <a:t>нто</a:t>
            </a:r>
            <a:r>
              <a:rPr sz="2000" spc="-5" dirty="0">
                <a:solidFill>
                  <a:srgbClr val="007CA4"/>
                </a:solidFill>
                <a:latin typeface="Microsoft Sans Serif"/>
                <a:cs typeface="Microsoft Sans Serif"/>
              </a:rPr>
              <a:t>в</a:t>
            </a:r>
            <a:r>
              <a:rPr sz="2000" dirty="0">
                <a:solidFill>
                  <a:srgbClr val="007CA4"/>
                </a:solidFill>
                <a:latin typeface="Microsoft Sans Serif"/>
                <a:cs typeface="Microsoft Sans Serif"/>
              </a:rPr>
              <a:t>	</a:t>
            </a:r>
            <a:r>
              <a:rPr sz="2000" spc="-15" dirty="0">
                <a:solidFill>
                  <a:srgbClr val="007CA4"/>
                </a:solidFill>
                <a:latin typeface="Microsoft Sans Serif"/>
                <a:cs typeface="Microsoft Sans Serif"/>
              </a:rPr>
              <a:t>п</a:t>
            </a:r>
            <a:r>
              <a:rPr sz="2000" spc="-35" dirty="0">
                <a:solidFill>
                  <a:srgbClr val="007CA4"/>
                </a:solidFill>
                <a:latin typeface="Microsoft Sans Serif"/>
                <a:cs typeface="Microsoft Sans Serif"/>
              </a:rPr>
              <a:t>о</a:t>
            </a:r>
            <a:r>
              <a:rPr sz="2000" dirty="0">
                <a:solidFill>
                  <a:srgbClr val="007CA4"/>
                </a:solidFill>
                <a:latin typeface="Microsoft Sans Serif"/>
                <a:cs typeface="Microsoft Sans Serif"/>
              </a:rPr>
              <a:t>д	</a:t>
            </a:r>
            <a:r>
              <a:rPr sz="2000" spc="-45" dirty="0">
                <a:solidFill>
                  <a:srgbClr val="007CA4"/>
                </a:solidFill>
                <a:latin typeface="Microsoft Sans Serif"/>
                <a:cs typeface="Microsoft Sans Serif"/>
              </a:rPr>
              <a:t>з</a:t>
            </a:r>
            <a:r>
              <a:rPr sz="2000" spc="-40" dirty="0">
                <a:solidFill>
                  <a:srgbClr val="007CA4"/>
                </a:solidFill>
                <a:latin typeface="Microsoft Sans Serif"/>
                <a:cs typeface="Microsoft Sans Serif"/>
              </a:rPr>
              <a:t>а</a:t>
            </a:r>
            <a:r>
              <a:rPr sz="2000" spc="-10" dirty="0">
                <a:solidFill>
                  <a:srgbClr val="007CA4"/>
                </a:solidFill>
                <a:latin typeface="Microsoft Sans Serif"/>
                <a:cs typeface="Microsoft Sans Serif"/>
              </a:rPr>
              <a:t>пр</a:t>
            </a:r>
            <a:r>
              <a:rPr sz="2000" spc="-5" dirty="0">
                <a:solidFill>
                  <a:srgbClr val="007CA4"/>
                </a:solidFill>
                <a:latin typeface="Microsoft Sans Serif"/>
                <a:cs typeface="Microsoft Sans Serif"/>
              </a:rPr>
              <a:t>о</a:t>
            </a:r>
            <a:r>
              <a:rPr sz="2000" dirty="0">
                <a:solidFill>
                  <a:srgbClr val="007CA4"/>
                </a:solidFill>
                <a:latin typeface="Microsoft Sans Serif"/>
                <a:cs typeface="Microsoft Sans Serif"/>
              </a:rPr>
              <a:t>с	</a:t>
            </a:r>
            <a:r>
              <a:rPr sz="2000" spc="-15" dirty="0">
                <a:solidFill>
                  <a:srgbClr val="007CA4"/>
                </a:solidFill>
                <a:latin typeface="Microsoft Sans Serif"/>
                <a:cs typeface="Microsoft Sans Serif"/>
              </a:rPr>
              <a:t>п</a:t>
            </a:r>
            <a:r>
              <a:rPr sz="2000" spc="-35" dirty="0">
                <a:solidFill>
                  <a:srgbClr val="007CA4"/>
                </a:solidFill>
                <a:latin typeface="Microsoft Sans Serif"/>
                <a:cs typeface="Microsoft Sans Serif"/>
              </a:rPr>
              <a:t>р</a:t>
            </a:r>
            <a:r>
              <a:rPr sz="2000" dirty="0">
                <a:solidFill>
                  <a:srgbClr val="007CA4"/>
                </a:solidFill>
                <a:latin typeface="Microsoft Sans Serif"/>
                <a:cs typeface="Microsoft Sans Serif"/>
              </a:rPr>
              <a:t>е</a:t>
            </a:r>
            <a:r>
              <a:rPr sz="2000" spc="-10" dirty="0">
                <a:solidFill>
                  <a:srgbClr val="007CA4"/>
                </a:solidFill>
                <a:latin typeface="Microsoft Sans Serif"/>
                <a:cs typeface="Microsoft Sans Serif"/>
              </a:rPr>
              <a:t>дприя</a:t>
            </a:r>
            <a:r>
              <a:rPr sz="2000" spc="-25" dirty="0">
                <a:solidFill>
                  <a:srgbClr val="007CA4"/>
                </a:solidFill>
                <a:latin typeface="Microsoft Sans Serif"/>
                <a:cs typeface="Microsoft Sans Serif"/>
              </a:rPr>
              <a:t>т</a:t>
            </a:r>
            <a:r>
              <a:rPr sz="2000" dirty="0">
                <a:solidFill>
                  <a:srgbClr val="007CA4"/>
                </a:solidFill>
                <a:latin typeface="Microsoft Sans Serif"/>
                <a:cs typeface="Microsoft Sans Serif"/>
              </a:rPr>
              <a:t>ия	</a:t>
            </a:r>
            <a:r>
              <a:rPr sz="2000" spc="-10" dirty="0">
                <a:solidFill>
                  <a:srgbClr val="007CA4"/>
                </a:solidFill>
                <a:latin typeface="Microsoft Sans Serif"/>
                <a:cs typeface="Microsoft Sans Serif"/>
              </a:rPr>
              <a:t>(</a:t>
            </a:r>
            <a:r>
              <a:rPr sz="2000" dirty="0">
                <a:solidFill>
                  <a:srgbClr val="007CA4"/>
                </a:solidFill>
                <a:latin typeface="Microsoft Sans Serif"/>
                <a:cs typeface="Microsoft Sans Serif"/>
              </a:rPr>
              <a:t>ор</a:t>
            </a:r>
            <a:r>
              <a:rPr sz="2000" spc="-50" dirty="0">
                <a:solidFill>
                  <a:srgbClr val="007CA4"/>
                </a:solidFill>
                <a:latin typeface="Microsoft Sans Serif"/>
                <a:cs typeface="Microsoft Sans Serif"/>
              </a:rPr>
              <a:t>г</a:t>
            </a:r>
            <a:r>
              <a:rPr sz="2000" dirty="0">
                <a:solidFill>
                  <a:srgbClr val="007CA4"/>
                </a:solidFill>
                <a:latin typeface="Microsoft Sans Serif"/>
                <a:cs typeface="Microsoft Sans Serif"/>
              </a:rPr>
              <a:t>а</a:t>
            </a:r>
            <a:r>
              <a:rPr sz="2000" spc="-10" dirty="0">
                <a:solidFill>
                  <a:srgbClr val="007CA4"/>
                </a:solidFill>
                <a:latin typeface="Microsoft Sans Serif"/>
                <a:cs typeface="Microsoft Sans Serif"/>
              </a:rPr>
              <a:t>н</a:t>
            </a:r>
            <a:r>
              <a:rPr sz="2000" spc="-30" dirty="0">
                <a:solidFill>
                  <a:srgbClr val="007CA4"/>
                </a:solidFill>
                <a:latin typeface="Microsoft Sans Serif"/>
                <a:cs typeface="Microsoft Sans Serif"/>
              </a:rPr>
              <a:t>и</a:t>
            </a:r>
            <a:r>
              <a:rPr sz="2000" spc="-45" dirty="0">
                <a:solidFill>
                  <a:srgbClr val="007CA4"/>
                </a:solidFill>
                <a:latin typeface="Microsoft Sans Serif"/>
                <a:cs typeface="Microsoft Sans Serif"/>
              </a:rPr>
              <a:t>з</a:t>
            </a:r>
            <a:r>
              <a:rPr sz="2000" spc="-40" dirty="0">
                <a:solidFill>
                  <a:srgbClr val="007CA4"/>
                </a:solidFill>
                <a:latin typeface="Microsoft Sans Serif"/>
                <a:cs typeface="Microsoft Sans Serif"/>
              </a:rPr>
              <a:t>а</a:t>
            </a:r>
            <a:r>
              <a:rPr sz="2000" spc="-15" dirty="0">
                <a:solidFill>
                  <a:srgbClr val="007CA4"/>
                </a:solidFill>
                <a:latin typeface="Microsoft Sans Serif"/>
                <a:cs typeface="Microsoft Sans Serif"/>
              </a:rPr>
              <a:t>ц</a:t>
            </a:r>
            <a:r>
              <a:rPr sz="2000" dirty="0">
                <a:solidFill>
                  <a:srgbClr val="007CA4"/>
                </a:solidFill>
                <a:latin typeface="Microsoft Sans Serif"/>
                <a:cs typeface="Microsoft Sans Serif"/>
              </a:rPr>
              <a:t>ии</a:t>
            </a:r>
            <a:r>
              <a:rPr sz="2000" spc="-30" dirty="0">
                <a:solidFill>
                  <a:srgbClr val="007CA4"/>
                </a:solidFill>
                <a:latin typeface="Microsoft Sans Serif"/>
                <a:cs typeface="Microsoft Sans Serif"/>
              </a:rPr>
              <a:t>)</a:t>
            </a:r>
            <a:r>
              <a:rPr sz="2000" dirty="0">
                <a:solidFill>
                  <a:srgbClr val="007CA4"/>
                </a:solidFill>
                <a:latin typeface="Microsoft Sans Serif"/>
                <a:cs typeface="Microsoft Sans Serif"/>
              </a:rPr>
              <a:t>,	в	т</a:t>
            </a:r>
            <a:r>
              <a:rPr sz="2000" spc="10" dirty="0">
                <a:solidFill>
                  <a:srgbClr val="007CA4"/>
                </a:solidFill>
                <a:latin typeface="Microsoft Sans Serif"/>
                <a:cs typeface="Microsoft Sans Serif"/>
              </a:rPr>
              <a:t>о</a:t>
            </a:r>
            <a:r>
              <a:rPr sz="2000" spc="-55" dirty="0">
                <a:solidFill>
                  <a:srgbClr val="007CA4"/>
                </a:solidFill>
                <a:latin typeface="Microsoft Sans Serif"/>
                <a:cs typeface="Microsoft Sans Serif"/>
              </a:rPr>
              <a:t>м</a:t>
            </a:r>
            <a:r>
              <a:rPr sz="2000" dirty="0">
                <a:solidFill>
                  <a:srgbClr val="007CA4"/>
                </a:solidFill>
                <a:latin typeface="Microsoft Sans Serif"/>
                <a:cs typeface="Microsoft Sans Serif"/>
              </a:rPr>
              <a:t>	</a:t>
            </a:r>
            <a:r>
              <a:rPr sz="2000" spc="-50" dirty="0">
                <a:solidFill>
                  <a:srgbClr val="007CA4"/>
                </a:solidFill>
                <a:latin typeface="Microsoft Sans Serif"/>
                <a:cs typeface="Microsoft Sans Serif"/>
              </a:rPr>
              <a:t>ч</a:t>
            </a:r>
            <a:r>
              <a:rPr sz="2000" spc="5" dirty="0">
                <a:solidFill>
                  <a:srgbClr val="007CA4"/>
                </a:solidFill>
                <a:latin typeface="Microsoft Sans Serif"/>
                <a:cs typeface="Microsoft Sans Serif"/>
              </a:rPr>
              <a:t>ис</a:t>
            </a:r>
            <a:r>
              <a:rPr sz="2000" dirty="0">
                <a:solidFill>
                  <a:srgbClr val="007CA4"/>
                </a:solidFill>
                <a:latin typeface="Microsoft Sans Serif"/>
                <a:cs typeface="Microsoft Sans Serif"/>
              </a:rPr>
              <a:t>ле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758439" y="3647440"/>
            <a:ext cx="9070340" cy="866140"/>
          </a:xfrm>
          <a:custGeom>
            <a:avLst/>
            <a:gdLst/>
            <a:ahLst/>
            <a:cxnLst/>
            <a:rect l="l" t="t" r="r" b="b"/>
            <a:pathLst>
              <a:path w="9070340" h="866139">
                <a:moveTo>
                  <a:pt x="0" y="144399"/>
                </a:moveTo>
                <a:lnTo>
                  <a:pt x="7360" y="98755"/>
                </a:lnTo>
                <a:lnTo>
                  <a:pt x="27858" y="59115"/>
                </a:lnTo>
                <a:lnTo>
                  <a:pt x="59115" y="27858"/>
                </a:lnTo>
                <a:lnTo>
                  <a:pt x="98755" y="7360"/>
                </a:lnTo>
                <a:lnTo>
                  <a:pt x="144399" y="0"/>
                </a:lnTo>
                <a:lnTo>
                  <a:pt x="8925941" y="0"/>
                </a:lnTo>
                <a:lnTo>
                  <a:pt x="8971584" y="7360"/>
                </a:lnTo>
                <a:lnTo>
                  <a:pt x="9011224" y="27858"/>
                </a:lnTo>
                <a:lnTo>
                  <a:pt x="9042481" y="59115"/>
                </a:lnTo>
                <a:lnTo>
                  <a:pt x="9062979" y="98755"/>
                </a:lnTo>
                <a:lnTo>
                  <a:pt x="9070340" y="144399"/>
                </a:lnTo>
                <a:lnTo>
                  <a:pt x="9070340" y="721741"/>
                </a:lnTo>
                <a:lnTo>
                  <a:pt x="9062979" y="767384"/>
                </a:lnTo>
                <a:lnTo>
                  <a:pt x="9042481" y="807024"/>
                </a:lnTo>
                <a:lnTo>
                  <a:pt x="9011224" y="838281"/>
                </a:lnTo>
                <a:lnTo>
                  <a:pt x="8971584" y="858779"/>
                </a:lnTo>
                <a:lnTo>
                  <a:pt x="8925941" y="866140"/>
                </a:lnTo>
                <a:lnTo>
                  <a:pt x="144399" y="866140"/>
                </a:lnTo>
                <a:lnTo>
                  <a:pt x="98755" y="858779"/>
                </a:lnTo>
                <a:lnTo>
                  <a:pt x="59115" y="838281"/>
                </a:lnTo>
                <a:lnTo>
                  <a:pt x="27858" y="807024"/>
                </a:lnTo>
                <a:lnTo>
                  <a:pt x="7360" y="767384"/>
                </a:lnTo>
                <a:lnTo>
                  <a:pt x="0" y="721741"/>
                </a:lnTo>
                <a:lnTo>
                  <a:pt x="0" y="144399"/>
                </a:lnTo>
                <a:close/>
              </a:path>
            </a:pathLst>
          </a:custGeom>
          <a:ln w="25400">
            <a:solidFill>
              <a:srgbClr val="007CA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>
            <a:spLocks noGrp="1"/>
          </p:cNvSpPr>
          <p:nvPr>
            <p:ph type="body" idx="1"/>
          </p:nvPr>
        </p:nvSpPr>
        <p:spPr>
          <a:xfrm>
            <a:off x="2877820" y="2932049"/>
            <a:ext cx="8829675" cy="2431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685" marR="10160">
              <a:lnSpc>
                <a:spcPct val="100000"/>
              </a:lnSpc>
              <a:spcBef>
                <a:spcPts val="100"/>
              </a:spcBef>
              <a:tabLst>
                <a:tab pos="580390" algn="l"/>
                <a:tab pos="2110105" algn="l"/>
                <a:tab pos="3603625" algn="l"/>
                <a:tab pos="4027804" algn="l"/>
                <a:tab pos="5334000" algn="l"/>
                <a:tab pos="6723380" algn="l"/>
                <a:tab pos="7129780" algn="l"/>
              </a:tabLst>
            </a:pPr>
            <a:r>
              <a:rPr spc="-10" dirty="0"/>
              <a:t>н</a:t>
            </a:r>
            <a:r>
              <a:rPr spc="-5" dirty="0"/>
              <a:t>а</a:t>
            </a:r>
            <a:r>
              <a:rPr dirty="0"/>
              <a:t>	</a:t>
            </a:r>
            <a:r>
              <a:rPr spc="5" dirty="0"/>
              <a:t>о</a:t>
            </a:r>
            <a:r>
              <a:rPr spc="-5" dirty="0"/>
              <a:t>снов</a:t>
            </a:r>
            <a:r>
              <a:rPr dirty="0"/>
              <a:t>а</a:t>
            </a:r>
            <a:r>
              <a:rPr spc="-35" dirty="0"/>
              <a:t>н</a:t>
            </a:r>
            <a:r>
              <a:rPr spc="-5" dirty="0"/>
              <a:t>ии</a:t>
            </a:r>
            <a:r>
              <a:rPr dirty="0"/>
              <a:t>	</a:t>
            </a:r>
            <a:r>
              <a:rPr spc="-20" dirty="0"/>
              <a:t>до</a:t>
            </a:r>
            <a:r>
              <a:rPr spc="-40" dirty="0"/>
              <a:t>г</a:t>
            </a:r>
            <a:r>
              <a:rPr spc="5" dirty="0"/>
              <a:t>о</a:t>
            </a:r>
            <a:r>
              <a:rPr spc="-5" dirty="0"/>
              <a:t>в</a:t>
            </a:r>
            <a:r>
              <a:rPr dirty="0"/>
              <a:t>о</a:t>
            </a:r>
            <a:r>
              <a:rPr spc="5" dirty="0"/>
              <a:t>ро</a:t>
            </a:r>
            <a:r>
              <a:rPr dirty="0"/>
              <a:t>в	о	</a:t>
            </a:r>
            <a:r>
              <a:rPr spc="-15" dirty="0"/>
              <a:t>ц</a:t>
            </a:r>
            <a:r>
              <a:rPr spc="5" dirty="0"/>
              <a:t>е</a:t>
            </a:r>
            <a:r>
              <a:rPr spc="-5" dirty="0"/>
              <a:t>л</a:t>
            </a:r>
            <a:r>
              <a:rPr spc="5" dirty="0"/>
              <a:t>е</a:t>
            </a:r>
            <a:r>
              <a:rPr spc="-5" dirty="0"/>
              <a:t>в</a:t>
            </a:r>
            <a:r>
              <a:rPr dirty="0"/>
              <a:t>о</a:t>
            </a:r>
            <a:r>
              <a:rPr spc="-55" dirty="0"/>
              <a:t>м</a:t>
            </a:r>
            <a:r>
              <a:rPr dirty="0"/>
              <a:t>	</a:t>
            </a:r>
            <a:r>
              <a:rPr spc="5" dirty="0"/>
              <a:t>о</a:t>
            </a:r>
            <a:r>
              <a:rPr spc="-15" dirty="0"/>
              <a:t>б</a:t>
            </a:r>
            <a:r>
              <a:rPr spc="-20" dirty="0"/>
              <a:t>у</a:t>
            </a:r>
            <a:r>
              <a:rPr spc="-15" dirty="0"/>
              <a:t>че</a:t>
            </a:r>
            <a:r>
              <a:rPr spc="-10" dirty="0"/>
              <a:t>ни</a:t>
            </a:r>
            <a:r>
              <a:rPr spc="-5" dirty="0"/>
              <a:t>и</a:t>
            </a:r>
            <a:r>
              <a:rPr dirty="0"/>
              <a:t>	с	</a:t>
            </a:r>
            <a:r>
              <a:rPr spc="-15" dirty="0"/>
              <a:t>по</a:t>
            </a:r>
            <a:r>
              <a:rPr spc="-25" dirty="0"/>
              <a:t>с</a:t>
            </a:r>
            <a:r>
              <a:rPr dirty="0"/>
              <a:t>лед</a:t>
            </a:r>
            <a:r>
              <a:rPr spc="-20" dirty="0"/>
              <a:t>у</a:t>
            </a:r>
            <a:r>
              <a:rPr spc="5" dirty="0"/>
              <a:t>ю</a:t>
            </a:r>
            <a:r>
              <a:rPr spc="-5" dirty="0"/>
              <a:t>щ</a:t>
            </a:r>
            <a:r>
              <a:rPr spc="-20" dirty="0"/>
              <a:t>им  </a:t>
            </a:r>
            <a:r>
              <a:rPr spc="-15" dirty="0"/>
              <a:t>обязательным</a:t>
            </a:r>
            <a:r>
              <a:rPr dirty="0"/>
              <a:t> </a:t>
            </a:r>
            <a:r>
              <a:rPr spc="-10" dirty="0"/>
              <a:t>трудоустройством</a:t>
            </a:r>
            <a:r>
              <a:rPr spc="10" dirty="0"/>
              <a:t> </a:t>
            </a:r>
            <a:r>
              <a:rPr spc="-10" dirty="0"/>
              <a:t>на</a:t>
            </a:r>
            <a:r>
              <a:rPr spc="20" dirty="0"/>
              <a:t> </a:t>
            </a:r>
            <a:r>
              <a:rPr spc="-10" dirty="0"/>
              <a:t>предприятии</a:t>
            </a:r>
            <a:r>
              <a:rPr spc="5" dirty="0"/>
              <a:t> </a:t>
            </a:r>
            <a:r>
              <a:rPr spc="-5" dirty="0"/>
              <a:t>(в</a:t>
            </a:r>
            <a:r>
              <a:rPr spc="15" dirty="0"/>
              <a:t> </a:t>
            </a:r>
            <a:r>
              <a:rPr spc="-15" dirty="0"/>
              <a:t>организации)</a:t>
            </a:r>
          </a:p>
          <a:p>
            <a:pPr marL="15875" marR="5080">
              <a:lnSpc>
                <a:spcPct val="100000"/>
              </a:lnSpc>
              <a:spcBef>
                <a:spcPts val="1695"/>
              </a:spcBef>
              <a:tabLst>
                <a:tab pos="1641475" algn="l"/>
                <a:tab pos="3915410" algn="l"/>
                <a:tab pos="5312410" algn="l"/>
                <a:tab pos="6758305" algn="l"/>
              </a:tabLst>
            </a:pPr>
            <a:r>
              <a:rPr spc="-15" dirty="0"/>
              <a:t>пр</a:t>
            </a:r>
            <a:r>
              <a:rPr spc="-10" dirty="0"/>
              <a:t>и</a:t>
            </a:r>
            <a:r>
              <a:rPr spc="-30" dirty="0"/>
              <a:t>м</a:t>
            </a:r>
            <a:r>
              <a:rPr spc="-15" dirty="0"/>
              <a:t>ене</a:t>
            </a:r>
            <a:r>
              <a:rPr spc="-35" dirty="0"/>
              <a:t>н</a:t>
            </a:r>
            <a:r>
              <a:rPr spc="-5" dirty="0"/>
              <a:t>ие</a:t>
            </a:r>
            <a:r>
              <a:rPr dirty="0"/>
              <a:t>	</a:t>
            </a:r>
            <a:r>
              <a:rPr spc="5" dirty="0"/>
              <a:t>о</a:t>
            </a:r>
            <a:r>
              <a:rPr spc="-15" dirty="0"/>
              <a:t>б</a:t>
            </a:r>
            <a:r>
              <a:rPr spc="5" dirty="0"/>
              <a:t>р</a:t>
            </a:r>
            <a:r>
              <a:rPr spc="-15" dirty="0"/>
              <a:t>а</a:t>
            </a:r>
            <a:r>
              <a:rPr spc="-45" dirty="0"/>
              <a:t>з</a:t>
            </a:r>
            <a:r>
              <a:rPr spc="-40" dirty="0"/>
              <a:t>о</a:t>
            </a:r>
            <a:r>
              <a:rPr spc="-25" dirty="0"/>
              <a:t>в</a:t>
            </a:r>
            <a:r>
              <a:rPr spc="5" dirty="0"/>
              <a:t>а</a:t>
            </a:r>
            <a:r>
              <a:rPr dirty="0"/>
              <a:t>т</a:t>
            </a:r>
            <a:r>
              <a:rPr spc="10" dirty="0"/>
              <a:t>е</a:t>
            </a:r>
            <a:r>
              <a:rPr spc="5" dirty="0"/>
              <a:t>л</a:t>
            </a:r>
            <a:r>
              <a:rPr dirty="0"/>
              <a:t>ь</a:t>
            </a:r>
            <a:r>
              <a:rPr spc="-10" dirty="0"/>
              <a:t>ны</a:t>
            </a:r>
            <a:r>
              <a:rPr spc="-5" dirty="0"/>
              <a:t>х</a:t>
            </a:r>
            <a:r>
              <a:rPr dirty="0"/>
              <a:t>	</a:t>
            </a:r>
            <a:r>
              <a:rPr spc="-10" dirty="0"/>
              <a:t>пр</a:t>
            </a:r>
            <a:r>
              <a:rPr dirty="0"/>
              <a:t>о</a:t>
            </a:r>
            <a:r>
              <a:rPr spc="-50" dirty="0"/>
              <a:t>г</a:t>
            </a:r>
            <a:r>
              <a:rPr spc="-15" dirty="0"/>
              <a:t>р</a:t>
            </a:r>
            <a:r>
              <a:rPr spc="5" dirty="0"/>
              <a:t>а</a:t>
            </a:r>
            <a:r>
              <a:rPr spc="-55" dirty="0"/>
              <a:t>м</a:t>
            </a:r>
            <a:r>
              <a:rPr spc="-70" dirty="0"/>
              <a:t>м</a:t>
            </a:r>
            <a:r>
              <a:rPr dirty="0"/>
              <a:t>,	с</a:t>
            </a:r>
            <a:r>
              <a:rPr spc="5" dirty="0"/>
              <a:t>о</a:t>
            </a:r>
            <a:r>
              <a:rPr spc="-35" dirty="0"/>
              <a:t>зд</a:t>
            </a:r>
            <a:r>
              <a:rPr spc="-30" dirty="0"/>
              <a:t>а</a:t>
            </a:r>
            <a:r>
              <a:rPr spc="-15" dirty="0"/>
              <a:t>н</a:t>
            </a:r>
            <a:r>
              <a:rPr spc="-40" dirty="0"/>
              <a:t>н</a:t>
            </a:r>
            <a:r>
              <a:rPr dirty="0"/>
              <a:t>ых	</a:t>
            </a:r>
            <a:r>
              <a:rPr spc="-15" dirty="0"/>
              <a:t>неп</a:t>
            </a:r>
            <a:r>
              <a:rPr spc="-5" dirty="0"/>
              <a:t>о</a:t>
            </a:r>
            <a:r>
              <a:rPr dirty="0"/>
              <a:t>с</a:t>
            </a:r>
            <a:r>
              <a:rPr spc="-15" dirty="0"/>
              <a:t>р</a:t>
            </a:r>
            <a:r>
              <a:rPr spc="5" dirty="0"/>
              <a:t>е</a:t>
            </a:r>
            <a:r>
              <a:rPr spc="-10" dirty="0"/>
              <a:t>дственно  под</a:t>
            </a:r>
            <a:r>
              <a:rPr spc="15" dirty="0"/>
              <a:t> </a:t>
            </a:r>
            <a:r>
              <a:rPr spc="-20" dirty="0"/>
              <a:t>запрос</a:t>
            </a:r>
            <a:r>
              <a:rPr spc="-10" dirty="0"/>
              <a:t> </a:t>
            </a:r>
            <a:r>
              <a:rPr dirty="0"/>
              <a:t>работодателя</a:t>
            </a: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300"/>
          </a:p>
          <a:p>
            <a:pPr marL="12700">
              <a:lnSpc>
                <a:spcPct val="100000"/>
              </a:lnSpc>
              <a:spcBef>
                <a:spcPts val="5"/>
              </a:spcBef>
              <a:tabLst>
                <a:tab pos="2037080" algn="l"/>
                <a:tab pos="3838575" algn="l"/>
                <a:tab pos="6686550" algn="l"/>
                <a:tab pos="7578090" algn="l"/>
              </a:tabLst>
            </a:pPr>
            <a:r>
              <a:rPr spc="-10" dirty="0"/>
              <a:t>исп</a:t>
            </a:r>
            <a:r>
              <a:rPr spc="-5" dirty="0"/>
              <a:t>о</a:t>
            </a:r>
            <a:r>
              <a:rPr spc="-20" dirty="0"/>
              <a:t>льз</a:t>
            </a:r>
            <a:r>
              <a:rPr spc="-10" dirty="0"/>
              <a:t>о</a:t>
            </a:r>
            <a:r>
              <a:rPr spc="-5" dirty="0"/>
              <a:t>в</a:t>
            </a:r>
            <a:r>
              <a:rPr spc="5" dirty="0"/>
              <a:t>а</a:t>
            </a:r>
            <a:r>
              <a:rPr spc="-35" dirty="0"/>
              <a:t>н</a:t>
            </a:r>
            <a:r>
              <a:rPr dirty="0"/>
              <a:t>ие	</a:t>
            </a:r>
            <a:r>
              <a:rPr spc="-25" dirty="0"/>
              <a:t>с</a:t>
            </a:r>
            <a:r>
              <a:rPr dirty="0"/>
              <a:t>о</a:t>
            </a:r>
            <a:r>
              <a:rPr spc="-5" dirty="0"/>
              <a:t>в</a:t>
            </a:r>
            <a:r>
              <a:rPr spc="-20" dirty="0"/>
              <a:t>р</a:t>
            </a:r>
            <a:r>
              <a:rPr dirty="0"/>
              <a:t>е</a:t>
            </a:r>
            <a:r>
              <a:rPr spc="-30" dirty="0"/>
              <a:t>м</a:t>
            </a:r>
            <a:r>
              <a:rPr spc="-20" dirty="0"/>
              <a:t>е</a:t>
            </a:r>
            <a:r>
              <a:rPr spc="-15" dirty="0"/>
              <a:t>н</a:t>
            </a:r>
            <a:r>
              <a:rPr spc="-25" dirty="0"/>
              <a:t>н</a:t>
            </a:r>
            <a:r>
              <a:rPr spc="-15" dirty="0"/>
              <a:t>о</a:t>
            </a:r>
            <a:r>
              <a:rPr dirty="0"/>
              <a:t>й	</a:t>
            </a:r>
            <a:r>
              <a:rPr spc="-25" dirty="0"/>
              <a:t>у</a:t>
            </a:r>
            <a:r>
              <a:rPr spc="-10" dirty="0"/>
              <a:t>чеб</a:t>
            </a:r>
            <a:r>
              <a:rPr spc="-20" dirty="0"/>
              <a:t>н</a:t>
            </a:r>
            <a:r>
              <a:rPr spc="5" dirty="0"/>
              <a:t>о</a:t>
            </a:r>
            <a:r>
              <a:rPr spc="-10" dirty="0"/>
              <a:t>-</a:t>
            </a:r>
            <a:r>
              <a:rPr spc="-30" dirty="0"/>
              <a:t>ма</a:t>
            </a:r>
            <a:r>
              <a:rPr dirty="0"/>
              <a:t>т</a:t>
            </a:r>
            <a:r>
              <a:rPr spc="10" dirty="0"/>
              <a:t>е</a:t>
            </a:r>
            <a:r>
              <a:rPr spc="5" dirty="0"/>
              <a:t>р</a:t>
            </a:r>
            <a:r>
              <a:rPr spc="-20" dirty="0"/>
              <a:t>и</a:t>
            </a:r>
            <a:r>
              <a:rPr spc="5" dirty="0"/>
              <a:t>а</a:t>
            </a:r>
            <a:r>
              <a:rPr dirty="0"/>
              <a:t>ль</a:t>
            </a:r>
            <a:r>
              <a:rPr spc="-5" dirty="0"/>
              <a:t>н</a:t>
            </a:r>
            <a:r>
              <a:rPr spc="-15" dirty="0"/>
              <a:t>о</a:t>
            </a:r>
            <a:r>
              <a:rPr dirty="0"/>
              <a:t>й	</a:t>
            </a:r>
            <a:r>
              <a:rPr spc="-10" dirty="0"/>
              <a:t>б</a:t>
            </a:r>
            <a:r>
              <a:rPr dirty="0"/>
              <a:t>а</a:t>
            </a:r>
            <a:r>
              <a:rPr spc="-40" dirty="0"/>
              <a:t>з</a:t>
            </a:r>
            <a:r>
              <a:rPr spc="-65" dirty="0"/>
              <a:t>ы</a:t>
            </a:r>
            <a:r>
              <a:rPr dirty="0"/>
              <a:t>,	</a:t>
            </a:r>
            <a:r>
              <a:rPr spc="-30" dirty="0"/>
              <a:t>со</a:t>
            </a:r>
            <a:r>
              <a:rPr spc="-25" dirty="0"/>
              <a:t>з</a:t>
            </a:r>
            <a:r>
              <a:rPr spc="-10" dirty="0"/>
              <a:t>д</a:t>
            </a:r>
            <a:r>
              <a:rPr dirty="0"/>
              <a:t>а</a:t>
            </a:r>
            <a:r>
              <a:rPr spc="-15" dirty="0"/>
              <a:t>н</a:t>
            </a:r>
            <a:r>
              <a:rPr spc="-25" dirty="0"/>
              <a:t>н</a:t>
            </a:r>
            <a:r>
              <a:rPr spc="-15" dirty="0"/>
              <a:t>о</a:t>
            </a:r>
            <a:r>
              <a:rPr dirty="0"/>
              <a:t>й</a:t>
            </a:r>
          </a:p>
          <a:p>
            <a:pPr marL="12700">
              <a:lnSpc>
                <a:spcPct val="100000"/>
              </a:lnSpc>
            </a:pPr>
            <a:r>
              <a:rPr spc="-10" dirty="0"/>
              <a:t>при</a:t>
            </a:r>
            <a:r>
              <a:rPr spc="10" dirty="0"/>
              <a:t> </a:t>
            </a:r>
            <a:r>
              <a:rPr spc="-30" dirty="0"/>
              <a:t>поддержке</a:t>
            </a:r>
            <a:r>
              <a:rPr spc="5" dirty="0"/>
              <a:t> </a:t>
            </a:r>
            <a:r>
              <a:rPr spc="-10" dirty="0"/>
              <a:t>государства</a:t>
            </a:r>
            <a:r>
              <a:rPr spc="45" dirty="0"/>
              <a:t> </a:t>
            </a:r>
            <a:r>
              <a:rPr spc="-5" dirty="0"/>
              <a:t>и</a:t>
            </a:r>
            <a:r>
              <a:rPr spc="15" dirty="0"/>
              <a:t> </a:t>
            </a:r>
            <a:r>
              <a:rPr spc="-10" dirty="0"/>
              <a:t>региона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3634359" y="5812790"/>
            <a:ext cx="8408036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09114" marR="5080" indent="-179705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ED7103"/>
                </a:solidFill>
                <a:latin typeface="Arial"/>
                <a:cs typeface="Arial"/>
              </a:rPr>
              <a:t>Предприятие</a:t>
            </a:r>
            <a:r>
              <a:rPr sz="2000" b="1" spc="175" dirty="0">
                <a:solidFill>
                  <a:srgbClr val="ED7103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(организация)</a:t>
            </a:r>
            <a:r>
              <a:rPr sz="2000" b="1" spc="175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не</a:t>
            </a:r>
            <a:r>
              <a:rPr sz="2000" b="1" spc="195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просто</a:t>
            </a:r>
            <a:r>
              <a:rPr sz="2000" b="1" spc="185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ждет</a:t>
            </a:r>
            <a:r>
              <a:rPr sz="2000" b="1" spc="170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007CA4"/>
                </a:solidFill>
                <a:latin typeface="Arial"/>
                <a:cs typeface="Arial"/>
              </a:rPr>
              <a:t>готовых</a:t>
            </a:r>
            <a:r>
              <a:rPr sz="2000" b="1" spc="190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работников, </a:t>
            </a:r>
            <a:r>
              <a:rPr sz="2000" b="1" spc="-540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но </a:t>
            </a:r>
            <a:r>
              <a:rPr sz="2000" b="1" spc="-15" dirty="0">
                <a:solidFill>
                  <a:srgbClr val="ED7103"/>
                </a:solidFill>
                <a:latin typeface="Arial"/>
                <a:cs typeface="Arial"/>
              </a:rPr>
              <a:t>участвует</a:t>
            </a:r>
            <a:r>
              <a:rPr sz="2000" b="1" spc="90" dirty="0">
                <a:solidFill>
                  <a:srgbClr val="ED7103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ED7103"/>
                </a:solidFill>
                <a:latin typeface="Arial"/>
                <a:cs typeface="Arial"/>
              </a:rPr>
              <a:t>в</a:t>
            </a:r>
            <a:r>
              <a:rPr sz="2000" b="1" spc="-10" dirty="0">
                <a:solidFill>
                  <a:srgbClr val="ED7103"/>
                </a:solidFill>
                <a:latin typeface="Arial"/>
                <a:cs typeface="Arial"/>
              </a:rPr>
              <a:t> управлении</a:t>
            </a:r>
            <a:r>
              <a:rPr sz="2000" b="1" spc="60" dirty="0">
                <a:solidFill>
                  <a:srgbClr val="ED7103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ED7103"/>
                </a:solidFill>
                <a:latin typeface="Arial"/>
                <a:cs typeface="Arial"/>
              </a:rPr>
              <a:t>кластером</a:t>
            </a:r>
            <a:endParaRPr sz="2000">
              <a:latin typeface="Arial"/>
              <a:cs typeface="Arial"/>
            </a:endParaRPr>
          </a:p>
        </p:txBody>
      </p:sp>
      <p:pic>
        <p:nvPicPr>
          <p:cNvPr id="19" name="object 1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40416" y="203193"/>
            <a:ext cx="146923" cy="191848"/>
          </a:xfrm>
          <a:prstGeom prst="rect">
            <a:avLst/>
          </a:prstGeom>
        </p:spPr>
      </p:pic>
      <p:sp>
        <p:nvSpPr>
          <p:cNvPr id="20" name="object 20"/>
          <p:cNvSpPr/>
          <p:nvPr/>
        </p:nvSpPr>
        <p:spPr>
          <a:xfrm>
            <a:off x="821753" y="132080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621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802124" y="132081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822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2" name="object 2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207262" y="185425"/>
            <a:ext cx="182885" cy="206317"/>
          </a:xfrm>
          <a:prstGeom prst="rect">
            <a:avLst/>
          </a:prstGeom>
        </p:spPr>
      </p:pic>
      <p:sp>
        <p:nvSpPr>
          <p:cNvPr id="23" name="object 23"/>
          <p:cNvSpPr/>
          <p:nvPr/>
        </p:nvSpPr>
        <p:spPr>
          <a:xfrm>
            <a:off x="2805426" y="132081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822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793484" y="132081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822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738432" y="132080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621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755125" y="132081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822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7" name="object 2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206241" y="167654"/>
            <a:ext cx="129541" cy="246366"/>
          </a:xfrm>
          <a:prstGeom prst="rect">
            <a:avLst/>
          </a:prstGeom>
        </p:spPr>
      </p:pic>
      <p:pic>
        <p:nvPicPr>
          <p:cNvPr id="28" name="object 2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203191" y="177796"/>
            <a:ext cx="173508" cy="227883"/>
          </a:xfrm>
          <a:prstGeom prst="rect">
            <a:avLst/>
          </a:prstGeom>
        </p:spPr>
      </p:pic>
      <p:pic>
        <p:nvPicPr>
          <p:cNvPr id="29" name="object 2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139012" y="215901"/>
            <a:ext cx="192448" cy="189313"/>
          </a:xfrm>
          <a:prstGeom prst="rect">
            <a:avLst/>
          </a:prstGeom>
        </p:spPr>
      </p:pic>
      <p:sp>
        <p:nvSpPr>
          <p:cNvPr id="30" name="object 30"/>
          <p:cNvSpPr/>
          <p:nvPr/>
        </p:nvSpPr>
        <p:spPr>
          <a:xfrm>
            <a:off x="6154420" y="167640"/>
            <a:ext cx="177801" cy="254635"/>
          </a:xfrm>
          <a:custGeom>
            <a:avLst/>
            <a:gdLst/>
            <a:ahLst/>
            <a:cxnLst/>
            <a:rect l="l" t="t" r="r" b="b"/>
            <a:pathLst>
              <a:path w="177800" h="254634">
                <a:moveTo>
                  <a:pt x="113169" y="122859"/>
                </a:moveTo>
                <a:lnTo>
                  <a:pt x="111429" y="110337"/>
                </a:lnTo>
                <a:lnTo>
                  <a:pt x="106641" y="100164"/>
                </a:lnTo>
                <a:lnTo>
                  <a:pt x="99529" y="93319"/>
                </a:lnTo>
                <a:lnTo>
                  <a:pt x="90792" y="90805"/>
                </a:lnTo>
                <a:lnTo>
                  <a:pt x="82765" y="93319"/>
                </a:lnTo>
                <a:lnTo>
                  <a:pt x="76022" y="100164"/>
                </a:lnTo>
                <a:lnTo>
                  <a:pt x="71374" y="110337"/>
                </a:lnTo>
                <a:lnTo>
                  <a:pt x="69646" y="122859"/>
                </a:lnTo>
                <a:lnTo>
                  <a:pt x="71374" y="134353"/>
                </a:lnTo>
                <a:lnTo>
                  <a:pt x="76022" y="144005"/>
                </a:lnTo>
                <a:lnTo>
                  <a:pt x="82765" y="150660"/>
                </a:lnTo>
                <a:lnTo>
                  <a:pt x="90792" y="153136"/>
                </a:lnTo>
                <a:lnTo>
                  <a:pt x="99529" y="150660"/>
                </a:lnTo>
                <a:lnTo>
                  <a:pt x="106641" y="144005"/>
                </a:lnTo>
                <a:lnTo>
                  <a:pt x="111429" y="134353"/>
                </a:lnTo>
                <a:lnTo>
                  <a:pt x="113169" y="122859"/>
                </a:lnTo>
                <a:close/>
              </a:path>
              <a:path w="177800" h="254634">
                <a:moveTo>
                  <a:pt x="177787" y="87134"/>
                </a:moveTo>
                <a:lnTo>
                  <a:pt x="175615" y="71755"/>
                </a:lnTo>
                <a:lnTo>
                  <a:pt x="165163" y="49860"/>
                </a:lnTo>
                <a:lnTo>
                  <a:pt x="155930" y="30492"/>
                </a:lnTo>
                <a:lnTo>
                  <a:pt x="141782" y="17157"/>
                </a:lnTo>
                <a:lnTo>
                  <a:pt x="141782" y="122859"/>
                </a:lnTo>
                <a:lnTo>
                  <a:pt x="137833" y="150520"/>
                </a:lnTo>
                <a:lnTo>
                  <a:pt x="127012" y="173164"/>
                </a:lnTo>
                <a:lnTo>
                  <a:pt x="110820" y="188468"/>
                </a:lnTo>
                <a:lnTo>
                  <a:pt x="90792" y="194081"/>
                </a:lnTo>
                <a:lnTo>
                  <a:pt x="71475" y="188468"/>
                </a:lnTo>
                <a:lnTo>
                  <a:pt x="55651" y="173164"/>
                </a:lnTo>
                <a:lnTo>
                  <a:pt x="44958" y="150520"/>
                </a:lnTo>
                <a:lnTo>
                  <a:pt x="41033" y="122859"/>
                </a:lnTo>
                <a:lnTo>
                  <a:pt x="44958" y="94183"/>
                </a:lnTo>
                <a:lnTo>
                  <a:pt x="55651" y="71005"/>
                </a:lnTo>
                <a:lnTo>
                  <a:pt x="71475" y="55511"/>
                </a:lnTo>
                <a:lnTo>
                  <a:pt x="90792" y="49860"/>
                </a:lnTo>
                <a:lnTo>
                  <a:pt x="110820" y="55511"/>
                </a:lnTo>
                <a:lnTo>
                  <a:pt x="127012" y="71005"/>
                </a:lnTo>
                <a:lnTo>
                  <a:pt x="137833" y="94183"/>
                </a:lnTo>
                <a:lnTo>
                  <a:pt x="141782" y="122859"/>
                </a:lnTo>
                <a:lnTo>
                  <a:pt x="141782" y="17157"/>
                </a:lnTo>
                <a:lnTo>
                  <a:pt x="126682" y="2921"/>
                </a:lnTo>
                <a:lnTo>
                  <a:pt x="116230" y="0"/>
                </a:lnTo>
                <a:lnTo>
                  <a:pt x="65849" y="0"/>
                </a:lnTo>
                <a:lnTo>
                  <a:pt x="55613" y="2921"/>
                </a:lnTo>
                <a:lnTo>
                  <a:pt x="26733" y="30492"/>
                </a:lnTo>
                <a:lnTo>
                  <a:pt x="7188" y="71755"/>
                </a:lnTo>
                <a:lnTo>
                  <a:pt x="0" y="122859"/>
                </a:lnTo>
                <a:lnTo>
                  <a:pt x="7188" y="173494"/>
                </a:lnTo>
                <a:lnTo>
                  <a:pt x="26733" y="215455"/>
                </a:lnTo>
                <a:lnTo>
                  <a:pt x="55613" y="244055"/>
                </a:lnTo>
                <a:lnTo>
                  <a:pt x="88734" y="254012"/>
                </a:lnTo>
                <a:lnTo>
                  <a:pt x="92887" y="254012"/>
                </a:lnTo>
                <a:lnTo>
                  <a:pt x="126682" y="244055"/>
                </a:lnTo>
                <a:lnTo>
                  <a:pt x="155930" y="215455"/>
                </a:lnTo>
                <a:lnTo>
                  <a:pt x="165950" y="194081"/>
                </a:lnTo>
                <a:lnTo>
                  <a:pt x="175615" y="173494"/>
                </a:lnTo>
                <a:lnTo>
                  <a:pt x="177787" y="158254"/>
                </a:lnTo>
                <a:lnTo>
                  <a:pt x="177787" y="87134"/>
                </a:lnTo>
                <a:close/>
              </a:path>
            </a:pathLst>
          </a:custGeom>
          <a:solidFill>
            <a:srgbClr val="2A5A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7200899" y="181287"/>
            <a:ext cx="181611" cy="213360"/>
          </a:xfrm>
          <a:custGeom>
            <a:avLst/>
            <a:gdLst/>
            <a:ahLst/>
            <a:cxnLst/>
            <a:rect l="l" t="t" r="r" b="b"/>
            <a:pathLst>
              <a:path w="181609" h="213360">
                <a:moveTo>
                  <a:pt x="181444" y="0"/>
                </a:moveTo>
                <a:lnTo>
                  <a:pt x="92935" y="0"/>
                </a:lnTo>
                <a:lnTo>
                  <a:pt x="0" y="213304"/>
                </a:lnTo>
                <a:lnTo>
                  <a:pt x="88510" y="213304"/>
                </a:lnTo>
                <a:lnTo>
                  <a:pt x="181444" y="0"/>
                </a:lnTo>
                <a:close/>
              </a:path>
            </a:pathLst>
          </a:custGeom>
          <a:solidFill>
            <a:srgbClr val="ED33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5810313" y="132080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621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3" name="object 3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1600" y="174413"/>
            <a:ext cx="354866" cy="389466"/>
          </a:xfrm>
          <a:prstGeom prst="rect">
            <a:avLst/>
          </a:prstGeom>
        </p:spPr>
      </p:pic>
      <p:pic>
        <p:nvPicPr>
          <p:cNvPr id="34" name="Рисунок 33" descr="E:\Documents and Settings\Comp\Рабочий стол\МЕТОДИЧЕСКАЯ РАБОТА КОЛЛЕДЖА\МЕТОДИЧЕСКАЯ РАБОТА КОЛЛЕДЖА 2018-2019 УЧ. ГОД\рекламная и сувенирная продукция к 120-летию\эмб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049000" y="228601"/>
            <a:ext cx="857257" cy="843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8127" y="708279"/>
            <a:ext cx="9137015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Как</a:t>
            </a:r>
            <a:r>
              <a:rPr spc="-10" dirty="0"/>
              <a:t> </a:t>
            </a:r>
            <a:r>
              <a:rPr spc="-15" dirty="0"/>
              <a:t>осуществляется</a:t>
            </a:r>
            <a:r>
              <a:rPr spc="100" dirty="0"/>
              <a:t> </a:t>
            </a:r>
            <a:r>
              <a:rPr spc="-10" dirty="0"/>
              <a:t>управление</a:t>
            </a:r>
            <a:r>
              <a:rPr spc="5" dirty="0"/>
              <a:t> </a:t>
            </a:r>
            <a:r>
              <a:rPr spc="-10" dirty="0"/>
              <a:t>кластером?</a:t>
            </a: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5004068"/>
            <a:ext cx="5900420" cy="1853930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46366" y="1296923"/>
            <a:ext cx="1104646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Для</a:t>
            </a:r>
            <a:r>
              <a:rPr sz="2000" b="1" spc="5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007CA4"/>
                </a:solidFill>
                <a:latin typeface="Arial"/>
                <a:cs typeface="Arial"/>
              </a:rPr>
              <a:t>управления</a:t>
            </a:r>
            <a:r>
              <a:rPr sz="2000" b="1" spc="75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кластером</a:t>
            </a: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создается</a:t>
            </a:r>
            <a:r>
              <a:rPr sz="2000" b="1" spc="15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коллегиальный</a:t>
            </a:r>
            <a:r>
              <a:rPr sz="2000" b="1" spc="10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орган</a:t>
            </a:r>
            <a:r>
              <a:rPr sz="2000" b="1" spc="10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– </a:t>
            </a:r>
            <a:r>
              <a:rPr sz="2000" b="1" spc="-10" dirty="0">
                <a:solidFill>
                  <a:srgbClr val="ED7103"/>
                </a:solidFill>
                <a:latin typeface="Arial"/>
                <a:cs typeface="Arial"/>
              </a:rPr>
              <a:t>управляющая</a:t>
            </a:r>
            <a:r>
              <a:rPr sz="2000" b="1" spc="95" dirty="0">
                <a:solidFill>
                  <a:srgbClr val="ED7103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ED7103"/>
                </a:solidFill>
                <a:latin typeface="Arial"/>
                <a:cs typeface="Arial"/>
              </a:rPr>
              <a:t>компания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4818379" y="3995420"/>
            <a:ext cx="2654300" cy="939800"/>
            <a:chOff x="4818379" y="3995420"/>
            <a:chExt cx="2654300" cy="939800"/>
          </a:xfrm>
        </p:grpSpPr>
        <p:sp>
          <p:nvSpPr>
            <p:cNvPr id="7" name="object 7"/>
            <p:cNvSpPr/>
            <p:nvPr/>
          </p:nvSpPr>
          <p:spPr>
            <a:xfrm>
              <a:off x="4824729" y="4001770"/>
              <a:ext cx="2641600" cy="927100"/>
            </a:xfrm>
            <a:custGeom>
              <a:avLst/>
              <a:gdLst/>
              <a:ahLst/>
              <a:cxnLst/>
              <a:rect l="l" t="t" r="r" b="b"/>
              <a:pathLst>
                <a:path w="2641600" h="927100">
                  <a:moveTo>
                    <a:pt x="1320800" y="0"/>
                  </a:moveTo>
                  <a:lnTo>
                    <a:pt x="1252829" y="603"/>
                  </a:lnTo>
                  <a:lnTo>
                    <a:pt x="1185750" y="2393"/>
                  </a:lnTo>
                  <a:lnTo>
                    <a:pt x="1119648" y="5340"/>
                  </a:lnTo>
                  <a:lnTo>
                    <a:pt x="1054604" y="9416"/>
                  </a:lnTo>
                  <a:lnTo>
                    <a:pt x="990701" y="14592"/>
                  </a:lnTo>
                  <a:lnTo>
                    <a:pt x="928023" y="20838"/>
                  </a:lnTo>
                  <a:lnTo>
                    <a:pt x="866652" y="28125"/>
                  </a:lnTo>
                  <a:lnTo>
                    <a:pt x="806672" y="36425"/>
                  </a:lnTo>
                  <a:lnTo>
                    <a:pt x="748165" y="45707"/>
                  </a:lnTo>
                  <a:lnTo>
                    <a:pt x="691214" y="55943"/>
                  </a:lnTo>
                  <a:lnTo>
                    <a:pt x="635903" y="67104"/>
                  </a:lnTo>
                  <a:lnTo>
                    <a:pt x="582314" y="79161"/>
                  </a:lnTo>
                  <a:lnTo>
                    <a:pt x="530531" y="92084"/>
                  </a:lnTo>
                  <a:lnTo>
                    <a:pt x="480635" y="105845"/>
                  </a:lnTo>
                  <a:lnTo>
                    <a:pt x="432711" y="120414"/>
                  </a:lnTo>
                  <a:lnTo>
                    <a:pt x="386842" y="135762"/>
                  </a:lnTo>
                  <a:lnTo>
                    <a:pt x="343109" y="151861"/>
                  </a:lnTo>
                  <a:lnTo>
                    <a:pt x="301596" y="168680"/>
                  </a:lnTo>
                  <a:lnTo>
                    <a:pt x="262387" y="186191"/>
                  </a:lnTo>
                  <a:lnTo>
                    <a:pt x="225563" y="204365"/>
                  </a:lnTo>
                  <a:lnTo>
                    <a:pt x="191209" y="223173"/>
                  </a:lnTo>
                  <a:lnTo>
                    <a:pt x="130240" y="262573"/>
                  </a:lnTo>
                  <a:lnTo>
                    <a:pt x="80142" y="304157"/>
                  </a:lnTo>
                  <a:lnTo>
                    <a:pt x="41580" y="347694"/>
                  </a:lnTo>
                  <a:lnTo>
                    <a:pt x="15217" y="392951"/>
                  </a:lnTo>
                  <a:lnTo>
                    <a:pt x="1718" y="439693"/>
                  </a:lnTo>
                  <a:lnTo>
                    <a:pt x="0" y="463549"/>
                  </a:lnTo>
                  <a:lnTo>
                    <a:pt x="1718" y="487406"/>
                  </a:lnTo>
                  <a:lnTo>
                    <a:pt x="15217" y="534148"/>
                  </a:lnTo>
                  <a:lnTo>
                    <a:pt x="41580" y="579405"/>
                  </a:lnTo>
                  <a:lnTo>
                    <a:pt x="80142" y="622942"/>
                  </a:lnTo>
                  <a:lnTo>
                    <a:pt x="130240" y="664526"/>
                  </a:lnTo>
                  <a:lnTo>
                    <a:pt x="191209" y="703926"/>
                  </a:lnTo>
                  <a:lnTo>
                    <a:pt x="225563" y="722734"/>
                  </a:lnTo>
                  <a:lnTo>
                    <a:pt x="262387" y="740908"/>
                  </a:lnTo>
                  <a:lnTo>
                    <a:pt x="301596" y="758419"/>
                  </a:lnTo>
                  <a:lnTo>
                    <a:pt x="343109" y="775238"/>
                  </a:lnTo>
                  <a:lnTo>
                    <a:pt x="386842" y="791336"/>
                  </a:lnTo>
                  <a:lnTo>
                    <a:pt x="432711" y="806685"/>
                  </a:lnTo>
                  <a:lnTo>
                    <a:pt x="480635" y="821254"/>
                  </a:lnTo>
                  <a:lnTo>
                    <a:pt x="530531" y="835015"/>
                  </a:lnTo>
                  <a:lnTo>
                    <a:pt x="582314" y="847938"/>
                  </a:lnTo>
                  <a:lnTo>
                    <a:pt x="635903" y="859995"/>
                  </a:lnTo>
                  <a:lnTo>
                    <a:pt x="691214" y="871156"/>
                  </a:lnTo>
                  <a:lnTo>
                    <a:pt x="748165" y="881392"/>
                  </a:lnTo>
                  <a:lnTo>
                    <a:pt x="806672" y="890674"/>
                  </a:lnTo>
                  <a:lnTo>
                    <a:pt x="866652" y="898974"/>
                  </a:lnTo>
                  <a:lnTo>
                    <a:pt x="928023" y="906261"/>
                  </a:lnTo>
                  <a:lnTo>
                    <a:pt x="990701" y="912507"/>
                  </a:lnTo>
                  <a:lnTo>
                    <a:pt x="1054604" y="917683"/>
                  </a:lnTo>
                  <a:lnTo>
                    <a:pt x="1119648" y="921759"/>
                  </a:lnTo>
                  <a:lnTo>
                    <a:pt x="1185750" y="924706"/>
                  </a:lnTo>
                  <a:lnTo>
                    <a:pt x="1252829" y="926496"/>
                  </a:lnTo>
                  <a:lnTo>
                    <a:pt x="1320800" y="927099"/>
                  </a:lnTo>
                  <a:lnTo>
                    <a:pt x="1388770" y="926496"/>
                  </a:lnTo>
                  <a:lnTo>
                    <a:pt x="1455849" y="924706"/>
                  </a:lnTo>
                  <a:lnTo>
                    <a:pt x="1521951" y="921759"/>
                  </a:lnTo>
                  <a:lnTo>
                    <a:pt x="1586995" y="917683"/>
                  </a:lnTo>
                  <a:lnTo>
                    <a:pt x="1650898" y="912507"/>
                  </a:lnTo>
                  <a:lnTo>
                    <a:pt x="1713576" y="906261"/>
                  </a:lnTo>
                  <a:lnTo>
                    <a:pt x="1774947" y="898974"/>
                  </a:lnTo>
                  <a:lnTo>
                    <a:pt x="1834927" y="890674"/>
                  </a:lnTo>
                  <a:lnTo>
                    <a:pt x="1893434" y="881392"/>
                  </a:lnTo>
                  <a:lnTo>
                    <a:pt x="1950385" y="871156"/>
                  </a:lnTo>
                  <a:lnTo>
                    <a:pt x="2005696" y="859995"/>
                  </a:lnTo>
                  <a:lnTo>
                    <a:pt x="2059285" y="847938"/>
                  </a:lnTo>
                  <a:lnTo>
                    <a:pt x="2111068" y="835015"/>
                  </a:lnTo>
                  <a:lnTo>
                    <a:pt x="2160964" y="821254"/>
                  </a:lnTo>
                  <a:lnTo>
                    <a:pt x="2208888" y="806685"/>
                  </a:lnTo>
                  <a:lnTo>
                    <a:pt x="2254758" y="791336"/>
                  </a:lnTo>
                  <a:lnTo>
                    <a:pt x="2298490" y="775238"/>
                  </a:lnTo>
                  <a:lnTo>
                    <a:pt x="2340003" y="758419"/>
                  </a:lnTo>
                  <a:lnTo>
                    <a:pt x="2379212" y="740908"/>
                  </a:lnTo>
                  <a:lnTo>
                    <a:pt x="2416036" y="722734"/>
                  </a:lnTo>
                  <a:lnTo>
                    <a:pt x="2450390" y="703926"/>
                  </a:lnTo>
                  <a:lnTo>
                    <a:pt x="2511359" y="664526"/>
                  </a:lnTo>
                  <a:lnTo>
                    <a:pt x="2561457" y="622942"/>
                  </a:lnTo>
                  <a:lnTo>
                    <a:pt x="2600019" y="579405"/>
                  </a:lnTo>
                  <a:lnTo>
                    <a:pt x="2626382" y="534148"/>
                  </a:lnTo>
                  <a:lnTo>
                    <a:pt x="2639881" y="487406"/>
                  </a:lnTo>
                  <a:lnTo>
                    <a:pt x="2641600" y="463549"/>
                  </a:lnTo>
                  <a:lnTo>
                    <a:pt x="2639881" y="439693"/>
                  </a:lnTo>
                  <a:lnTo>
                    <a:pt x="2626382" y="392951"/>
                  </a:lnTo>
                  <a:lnTo>
                    <a:pt x="2600019" y="347694"/>
                  </a:lnTo>
                  <a:lnTo>
                    <a:pt x="2561457" y="304157"/>
                  </a:lnTo>
                  <a:lnTo>
                    <a:pt x="2511359" y="262573"/>
                  </a:lnTo>
                  <a:lnTo>
                    <a:pt x="2450390" y="223173"/>
                  </a:lnTo>
                  <a:lnTo>
                    <a:pt x="2416036" y="204365"/>
                  </a:lnTo>
                  <a:lnTo>
                    <a:pt x="2379212" y="186191"/>
                  </a:lnTo>
                  <a:lnTo>
                    <a:pt x="2340003" y="168680"/>
                  </a:lnTo>
                  <a:lnTo>
                    <a:pt x="2298490" y="151861"/>
                  </a:lnTo>
                  <a:lnTo>
                    <a:pt x="2254758" y="135763"/>
                  </a:lnTo>
                  <a:lnTo>
                    <a:pt x="2208888" y="120414"/>
                  </a:lnTo>
                  <a:lnTo>
                    <a:pt x="2160964" y="105845"/>
                  </a:lnTo>
                  <a:lnTo>
                    <a:pt x="2111068" y="92084"/>
                  </a:lnTo>
                  <a:lnTo>
                    <a:pt x="2059285" y="79161"/>
                  </a:lnTo>
                  <a:lnTo>
                    <a:pt x="2005696" y="67104"/>
                  </a:lnTo>
                  <a:lnTo>
                    <a:pt x="1950385" y="55943"/>
                  </a:lnTo>
                  <a:lnTo>
                    <a:pt x="1893434" y="45707"/>
                  </a:lnTo>
                  <a:lnTo>
                    <a:pt x="1834927" y="36425"/>
                  </a:lnTo>
                  <a:lnTo>
                    <a:pt x="1774947" y="28125"/>
                  </a:lnTo>
                  <a:lnTo>
                    <a:pt x="1713576" y="20838"/>
                  </a:lnTo>
                  <a:lnTo>
                    <a:pt x="1650898" y="14592"/>
                  </a:lnTo>
                  <a:lnTo>
                    <a:pt x="1586995" y="9416"/>
                  </a:lnTo>
                  <a:lnTo>
                    <a:pt x="1521951" y="5340"/>
                  </a:lnTo>
                  <a:lnTo>
                    <a:pt x="1455849" y="2393"/>
                  </a:lnTo>
                  <a:lnTo>
                    <a:pt x="1388770" y="603"/>
                  </a:lnTo>
                  <a:lnTo>
                    <a:pt x="1320800" y="0"/>
                  </a:lnTo>
                  <a:close/>
                </a:path>
              </a:pathLst>
            </a:custGeom>
            <a:solidFill>
              <a:srgbClr val="007C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824729" y="4001770"/>
              <a:ext cx="2641600" cy="927100"/>
            </a:xfrm>
            <a:custGeom>
              <a:avLst/>
              <a:gdLst/>
              <a:ahLst/>
              <a:cxnLst/>
              <a:rect l="l" t="t" r="r" b="b"/>
              <a:pathLst>
                <a:path w="2641600" h="927100">
                  <a:moveTo>
                    <a:pt x="0" y="463549"/>
                  </a:moveTo>
                  <a:lnTo>
                    <a:pt x="6818" y="416151"/>
                  </a:lnTo>
                  <a:lnTo>
                    <a:pt x="26832" y="370122"/>
                  </a:lnTo>
                  <a:lnTo>
                    <a:pt x="59377" y="325696"/>
                  </a:lnTo>
                  <a:lnTo>
                    <a:pt x="103790" y="283106"/>
                  </a:lnTo>
                  <a:lnTo>
                    <a:pt x="159407" y="242585"/>
                  </a:lnTo>
                  <a:lnTo>
                    <a:pt x="225563" y="204365"/>
                  </a:lnTo>
                  <a:lnTo>
                    <a:pt x="262387" y="186191"/>
                  </a:lnTo>
                  <a:lnTo>
                    <a:pt x="301596" y="168680"/>
                  </a:lnTo>
                  <a:lnTo>
                    <a:pt x="343109" y="151861"/>
                  </a:lnTo>
                  <a:lnTo>
                    <a:pt x="386842" y="135762"/>
                  </a:lnTo>
                  <a:lnTo>
                    <a:pt x="432711" y="120414"/>
                  </a:lnTo>
                  <a:lnTo>
                    <a:pt x="480635" y="105845"/>
                  </a:lnTo>
                  <a:lnTo>
                    <a:pt x="530531" y="92084"/>
                  </a:lnTo>
                  <a:lnTo>
                    <a:pt x="582314" y="79161"/>
                  </a:lnTo>
                  <a:lnTo>
                    <a:pt x="635903" y="67104"/>
                  </a:lnTo>
                  <a:lnTo>
                    <a:pt x="691214" y="55943"/>
                  </a:lnTo>
                  <a:lnTo>
                    <a:pt x="748165" y="45707"/>
                  </a:lnTo>
                  <a:lnTo>
                    <a:pt x="806672" y="36425"/>
                  </a:lnTo>
                  <a:lnTo>
                    <a:pt x="866652" y="28125"/>
                  </a:lnTo>
                  <a:lnTo>
                    <a:pt x="928023" y="20838"/>
                  </a:lnTo>
                  <a:lnTo>
                    <a:pt x="990701" y="14592"/>
                  </a:lnTo>
                  <a:lnTo>
                    <a:pt x="1054604" y="9416"/>
                  </a:lnTo>
                  <a:lnTo>
                    <a:pt x="1119648" y="5340"/>
                  </a:lnTo>
                  <a:lnTo>
                    <a:pt x="1185750" y="2393"/>
                  </a:lnTo>
                  <a:lnTo>
                    <a:pt x="1252829" y="603"/>
                  </a:lnTo>
                  <a:lnTo>
                    <a:pt x="1320800" y="0"/>
                  </a:lnTo>
                  <a:lnTo>
                    <a:pt x="1388770" y="603"/>
                  </a:lnTo>
                  <a:lnTo>
                    <a:pt x="1455849" y="2393"/>
                  </a:lnTo>
                  <a:lnTo>
                    <a:pt x="1521951" y="5340"/>
                  </a:lnTo>
                  <a:lnTo>
                    <a:pt x="1586995" y="9416"/>
                  </a:lnTo>
                  <a:lnTo>
                    <a:pt x="1650898" y="14592"/>
                  </a:lnTo>
                  <a:lnTo>
                    <a:pt x="1713576" y="20838"/>
                  </a:lnTo>
                  <a:lnTo>
                    <a:pt x="1774947" y="28125"/>
                  </a:lnTo>
                  <a:lnTo>
                    <a:pt x="1834927" y="36425"/>
                  </a:lnTo>
                  <a:lnTo>
                    <a:pt x="1893434" y="45707"/>
                  </a:lnTo>
                  <a:lnTo>
                    <a:pt x="1950385" y="55943"/>
                  </a:lnTo>
                  <a:lnTo>
                    <a:pt x="2005696" y="67104"/>
                  </a:lnTo>
                  <a:lnTo>
                    <a:pt x="2059285" y="79161"/>
                  </a:lnTo>
                  <a:lnTo>
                    <a:pt x="2111068" y="92084"/>
                  </a:lnTo>
                  <a:lnTo>
                    <a:pt x="2160964" y="105845"/>
                  </a:lnTo>
                  <a:lnTo>
                    <a:pt x="2208888" y="120414"/>
                  </a:lnTo>
                  <a:lnTo>
                    <a:pt x="2254758" y="135763"/>
                  </a:lnTo>
                  <a:lnTo>
                    <a:pt x="2298490" y="151861"/>
                  </a:lnTo>
                  <a:lnTo>
                    <a:pt x="2340003" y="168680"/>
                  </a:lnTo>
                  <a:lnTo>
                    <a:pt x="2379212" y="186191"/>
                  </a:lnTo>
                  <a:lnTo>
                    <a:pt x="2416036" y="204365"/>
                  </a:lnTo>
                  <a:lnTo>
                    <a:pt x="2450390" y="223173"/>
                  </a:lnTo>
                  <a:lnTo>
                    <a:pt x="2511359" y="262573"/>
                  </a:lnTo>
                  <a:lnTo>
                    <a:pt x="2561457" y="304157"/>
                  </a:lnTo>
                  <a:lnTo>
                    <a:pt x="2600019" y="347694"/>
                  </a:lnTo>
                  <a:lnTo>
                    <a:pt x="2626382" y="392951"/>
                  </a:lnTo>
                  <a:lnTo>
                    <a:pt x="2639881" y="439693"/>
                  </a:lnTo>
                  <a:lnTo>
                    <a:pt x="2641600" y="463549"/>
                  </a:lnTo>
                  <a:lnTo>
                    <a:pt x="2639881" y="487406"/>
                  </a:lnTo>
                  <a:lnTo>
                    <a:pt x="2626382" y="534148"/>
                  </a:lnTo>
                  <a:lnTo>
                    <a:pt x="2600019" y="579405"/>
                  </a:lnTo>
                  <a:lnTo>
                    <a:pt x="2561457" y="622942"/>
                  </a:lnTo>
                  <a:lnTo>
                    <a:pt x="2511359" y="664526"/>
                  </a:lnTo>
                  <a:lnTo>
                    <a:pt x="2450390" y="703926"/>
                  </a:lnTo>
                  <a:lnTo>
                    <a:pt x="2416036" y="722734"/>
                  </a:lnTo>
                  <a:lnTo>
                    <a:pt x="2379212" y="740908"/>
                  </a:lnTo>
                  <a:lnTo>
                    <a:pt x="2340003" y="758419"/>
                  </a:lnTo>
                  <a:lnTo>
                    <a:pt x="2298490" y="775238"/>
                  </a:lnTo>
                  <a:lnTo>
                    <a:pt x="2254758" y="791336"/>
                  </a:lnTo>
                  <a:lnTo>
                    <a:pt x="2208888" y="806685"/>
                  </a:lnTo>
                  <a:lnTo>
                    <a:pt x="2160964" y="821254"/>
                  </a:lnTo>
                  <a:lnTo>
                    <a:pt x="2111068" y="835015"/>
                  </a:lnTo>
                  <a:lnTo>
                    <a:pt x="2059285" y="847938"/>
                  </a:lnTo>
                  <a:lnTo>
                    <a:pt x="2005696" y="859995"/>
                  </a:lnTo>
                  <a:lnTo>
                    <a:pt x="1950385" y="871156"/>
                  </a:lnTo>
                  <a:lnTo>
                    <a:pt x="1893434" y="881392"/>
                  </a:lnTo>
                  <a:lnTo>
                    <a:pt x="1834927" y="890674"/>
                  </a:lnTo>
                  <a:lnTo>
                    <a:pt x="1774947" y="898974"/>
                  </a:lnTo>
                  <a:lnTo>
                    <a:pt x="1713576" y="906261"/>
                  </a:lnTo>
                  <a:lnTo>
                    <a:pt x="1650898" y="912507"/>
                  </a:lnTo>
                  <a:lnTo>
                    <a:pt x="1586995" y="917683"/>
                  </a:lnTo>
                  <a:lnTo>
                    <a:pt x="1521951" y="921759"/>
                  </a:lnTo>
                  <a:lnTo>
                    <a:pt x="1455849" y="924706"/>
                  </a:lnTo>
                  <a:lnTo>
                    <a:pt x="1388770" y="926496"/>
                  </a:lnTo>
                  <a:lnTo>
                    <a:pt x="1320800" y="927099"/>
                  </a:lnTo>
                  <a:lnTo>
                    <a:pt x="1252829" y="926496"/>
                  </a:lnTo>
                  <a:lnTo>
                    <a:pt x="1185750" y="924706"/>
                  </a:lnTo>
                  <a:lnTo>
                    <a:pt x="1119648" y="921759"/>
                  </a:lnTo>
                  <a:lnTo>
                    <a:pt x="1054604" y="917683"/>
                  </a:lnTo>
                  <a:lnTo>
                    <a:pt x="990701" y="912507"/>
                  </a:lnTo>
                  <a:lnTo>
                    <a:pt x="928023" y="906261"/>
                  </a:lnTo>
                  <a:lnTo>
                    <a:pt x="866652" y="898974"/>
                  </a:lnTo>
                  <a:lnTo>
                    <a:pt x="806672" y="890674"/>
                  </a:lnTo>
                  <a:lnTo>
                    <a:pt x="748165" y="881392"/>
                  </a:lnTo>
                  <a:lnTo>
                    <a:pt x="691214" y="871156"/>
                  </a:lnTo>
                  <a:lnTo>
                    <a:pt x="635903" y="859995"/>
                  </a:lnTo>
                  <a:lnTo>
                    <a:pt x="582314" y="847938"/>
                  </a:lnTo>
                  <a:lnTo>
                    <a:pt x="530531" y="835015"/>
                  </a:lnTo>
                  <a:lnTo>
                    <a:pt x="480635" y="821254"/>
                  </a:lnTo>
                  <a:lnTo>
                    <a:pt x="432711" y="806685"/>
                  </a:lnTo>
                  <a:lnTo>
                    <a:pt x="386842" y="791336"/>
                  </a:lnTo>
                  <a:lnTo>
                    <a:pt x="343109" y="775238"/>
                  </a:lnTo>
                  <a:lnTo>
                    <a:pt x="301596" y="758419"/>
                  </a:lnTo>
                  <a:lnTo>
                    <a:pt x="262387" y="740908"/>
                  </a:lnTo>
                  <a:lnTo>
                    <a:pt x="225563" y="722734"/>
                  </a:lnTo>
                  <a:lnTo>
                    <a:pt x="191209" y="703926"/>
                  </a:lnTo>
                  <a:lnTo>
                    <a:pt x="130240" y="664526"/>
                  </a:lnTo>
                  <a:lnTo>
                    <a:pt x="80142" y="622942"/>
                  </a:lnTo>
                  <a:lnTo>
                    <a:pt x="41580" y="579405"/>
                  </a:lnTo>
                  <a:lnTo>
                    <a:pt x="15217" y="534148"/>
                  </a:lnTo>
                  <a:lnTo>
                    <a:pt x="1718" y="487406"/>
                  </a:lnTo>
                  <a:lnTo>
                    <a:pt x="0" y="463549"/>
                  </a:lnTo>
                  <a:close/>
                </a:path>
              </a:pathLst>
            </a:custGeom>
            <a:ln w="12700">
              <a:solidFill>
                <a:srgbClr val="007C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2599435" y="4139501"/>
            <a:ext cx="9461500" cy="235192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2366010" algn="ctr">
              <a:lnSpc>
                <a:spcPct val="100000"/>
              </a:lnSpc>
              <a:spcBef>
                <a:spcPts val="100"/>
              </a:spcBef>
            </a:pPr>
            <a:r>
              <a:rPr sz="2000" spc="-5" dirty="0">
                <a:solidFill>
                  <a:srgbClr val="FFFFFF"/>
                </a:solidFill>
                <a:latin typeface="Microsoft Sans Serif"/>
                <a:cs typeface="Microsoft Sans Serif"/>
              </a:rPr>
              <a:t>Управляющая</a:t>
            </a:r>
            <a:endParaRPr sz="2000">
              <a:latin typeface="Microsoft Sans Serif"/>
              <a:cs typeface="Microsoft Sans Serif"/>
            </a:endParaRPr>
          </a:p>
          <a:p>
            <a:pPr marR="2366010" algn="ctr">
              <a:lnSpc>
                <a:spcPct val="100000"/>
              </a:lnSpc>
              <a:spcBef>
                <a:spcPts val="5"/>
              </a:spcBef>
            </a:pPr>
            <a:r>
              <a:rPr sz="2000" spc="-30" dirty="0">
                <a:solidFill>
                  <a:srgbClr val="FFFFFF"/>
                </a:solidFill>
                <a:latin typeface="Microsoft Sans Serif"/>
                <a:cs typeface="Microsoft Sans Serif"/>
              </a:rPr>
              <a:t>компания</a:t>
            </a:r>
            <a:endParaRPr sz="20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</a:pPr>
            <a:endParaRPr sz="22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30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tabLst>
                <a:tab pos="3324860" algn="l"/>
              </a:tabLst>
            </a:pPr>
            <a:r>
              <a:rPr sz="2000" b="1" spc="-10" dirty="0">
                <a:solidFill>
                  <a:srgbClr val="ED7103"/>
                </a:solidFill>
                <a:latin typeface="Arial"/>
                <a:cs typeface="Arial"/>
              </a:rPr>
              <a:t>Управляющая</a:t>
            </a:r>
            <a:r>
              <a:rPr sz="2000" b="1" spc="65" dirty="0">
                <a:solidFill>
                  <a:srgbClr val="ED7103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ED7103"/>
                </a:solidFill>
                <a:latin typeface="Arial"/>
                <a:cs typeface="Arial"/>
              </a:rPr>
              <a:t>компания:	</a:t>
            </a:r>
            <a:r>
              <a:rPr sz="2000" b="1" spc="-10" dirty="0">
                <a:solidFill>
                  <a:srgbClr val="007CA4"/>
                </a:solidFill>
                <a:latin typeface="Arial"/>
                <a:cs typeface="Arial"/>
              </a:rPr>
              <a:t>принимает</a:t>
            </a:r>
            <a:r>
              <a:rPr sz="2000" b="1" spc="35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007CA4"/>
                </a:solidFill>
                <a:latin typeface="Arial"/>
                <a:cs typeface="Arial"/>
              </a:rPr>
              <a:t>решения</a:t>
            </a:r>
            <a:r>
              <a:rPr sz="2000" b="1" spc="20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по</a:t>
            </a:r>
            <a:r>
              <a:rPr sz="2000" b="1" spc="25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007CA4"/>
                </a:solidFill>
                <a:latin typeface="Arial"/>
                <a:cs typeface="Arial"/>
              </a:rPr>
              <a:t>деятельности</a:t>
            </a:r>
            <a:r>
              <a:rPr sz="2000" b="1" spc="30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кластера;</a:t>
            </a:r>
            <a:endParaRPr sz="2000">
              <a:latin typeface="Arial"/>
              <a:cs typeface="Arial"/>
            </a:endParaRPr>
          </a:p>
          <a:p>
            <a:pPr marL="3317240" marR="5080">
              <a:lnSpc>
                <a:spcPct val="100000"/>
              </a:lnSpc>
            </a:pPr>
            <a:r>
              <a:rPr sz="2000" b="1" spc="-15" dirty="0">
                <a:solidFill>
                  <a:srgbClr val="007CA4"/>
                </a:solidFill>
                <a:latin typeface="Arial"/>
                <a:cs typeface="Arial"/>
              </a:rPr>
              <a:t>формирует</a:t>
            </a:r>
            <a:r>
              <a:rPr sz="2000" b="1" spc="60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заявки</a:t>
            </a: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на</a:t>
            </a:r>
            <a:r>
              <a:rPr sz="2000" b="1" spc="10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прием</a:t>
            </a:r>
            <a:r>
              <a:rPr sz="2000" b="1" spc="5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15" dirty="0">
                <a:solidFill>
                  <a:srgbClr val="007CA4"/>
                </a:solidFill>
                <a:latin typeface="Arial"/>
                <a:cs typeface="Arial"/>
              </a:rPr>
              <a:t>студентов</a:t>
            </a:r>
            <a:r>
              <a:rPr sz="2000" b="1" spc="95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с</a:t>
            </a:r>
            <a:r>
              <a:rPr sz="2000" b="1" spc="-10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15" dirty="0">
                <a:solidFill>
                  <a:srgbClr val="007CA4"/>
                </a:solidFill>
                <a:latin typeface="Arial"/>
                <a:cs typeface="Arial"/>
              </a:rPr>
              <a:t>учетом </a:t>
            </a:r>
            <a:r>
              <a:rPr sz="2000" b="1" spc="-545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потребности</a:t>
            </a:r>
            <a:r>
              <a:rPr sz="2000" b="1" spc="30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в</a:t>
            </a:r>
            <a:r>
              <a:rPr sz="2000" b="1" spc="-10" dirty="0">
                <a:solidFill>
                  <a:srgbClr val="007CA4"/>
                </a:solidFill>
                <a:latin typeface="Arial"/>
                <a:cs typeface="Arial"/>
              </a:rPr>
              <a:t> конкретных</a:t>
            </a:r>
            <a:r>
              <a:rPr sz="2000" b="1" spc="55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работниках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1742440" y="2832100"/>
            <a:ext cx="5374640" cy="1932939"/>
            <a:chOff x="1742439" y="2832100"/>
            <a:chExt cx="5374640" cy="1932939"/>
          </a:xfrm>
        </p:grpSpPr>
        <p:sp>
          <p:nvSpPr>
            <p:cNvPr id="11" name="object 11"/>
            <p:cNvSpPr/>
            <p:nvPr/>
          </p:nvSpPr>
          <p:spPr>
            <a:xfrm>
              <a:off x="1755139" y="2844800"/>
              <a:ext cx="4622800" cy="1907539"/>
            </a:xfrm>
            <a:custGeom>
              <a:avLst/>
              <a:gdLst/>
              <a:ahLst/>
              <a:cxnLst/>
              <a:rect l="l" t="t" r="r" b="b"/>
              <a:pathLst>
                <a:path w="4622800" h="1907539">
                  <a:moveTo>
                    <a:pt x="4046220" y="854710"/>
                  </a:moveTo>
                  <a:lnTo>
                    <a:pt x="4190365" y="854710"/>
                  </a:lnTo>
                  <a:lnTo>
                    <a:pt x="4190365" y="0"/>
                  </a:lnTo>
                  <a:lnTo>
                    <a:pt x="4478655" y="0"/>
                  </a:lnTo>
                  <a:lnTo>
                    <a:pt x="4478655" y="854710"/>
                  </a:lnTo>
                  <a:lnTo>
                    <a:pt x="4622800" y="854710"/>
                  </a:lnTo>
                  <a:lnTo>
                    <a:pt x="4334510" y="1143000"/>
                  </a:lnTo>
                  <a:lnTo>
                    <a:pt x="4046220" y="854710"/>
                  </a:lnTo>
                  <a:close/>
                </a:path>
                <a:path w="4622800" h="1907539">
                  <a:moveTo>
                    <a:pt x="0" y="662939"/>
                  </a:moveTo>
                  <a:lnTo>
                    <a:pt x="0" y="1207516"/>
                  </a:lnTo>
                  <a:lnTo>
                    <a:pt x="1999" y="1254481"/>
                  </a:lnTo>
                  <a:lnTo>
                    <a:pt x="7887" y="1300339"/>
                  </a:lnTo>
                  <a:lnTo>
                    <a:pt x="17501" y="1344927"/>
                  </a:lnTo>
                  <a:lnTo>
                    <a:pt x="30677" y="1388080"/>
                  </a:lnTo>
                  <a:lnTo>
                    <a:pt x="47252" y="1429635"/>
                  </a:lnTo>
                  <a:lnTo>
                    <a:pt x="67062" y="1469428"/>
                  </a:lnTo>
                  <a:lnTo>
                    <a:pt x="89943" y="1507296"/>
                  </a:lnTo>
                  <a:lnTo>
                    <a:pt x="115733" y="1543075"/>
                  </a:lnTo>
                  <a:lnTo>
                    <a:pt x="144266" y="1576601"/>
                  </a:lnTo>
                  <a:lnTo>
                    <a:pt x="175381" y="1607711"/>
                  </a:lnTo>
                  <a:lnTo>
                    <a:pt x="208914" y="1636241"/>
                  </a:lnTo>
                  <a:lnTo>
                    <a:pt x="244700" y="1662027"/>
                  </a:lnTo>
                  <a:lnTo>
                    <a:pt x="282576" y="1684906"/>
                  </a:lnTo>
                  <a:lnTo>
                    <a:pt x="322380" y="1704714"/>
                  </a:lnTo>
                  <a:lnTo>
                    <a:pt x="363946" y="1721288"/>
                  </a:lnTo>
                  <a:lnTo>
                    <a:pt x="407113" y="1734464"/>
                  </a:lnTo>
                  <a:lnTo>
                    <a:pt x="451716" y="1744077"/>
                  </a:lnTo>
                  <a:lnTo>
                    <a:pt x="497591" y="1749965"/>
                  </a:lnTo>
                  <a:lnTo>
                    <a:pt x="544576" y="1751964"/>
                  </a:lnTo>
                  <a:lnTo>
                    <a:pt x="2757170" y="1751964"/>
                  </a:lnTo>
                  <a:lnTo>
                    <a:pt x="2757170" y="1907539"/>
                  </a:lnTo>
                  <a:lnTo>
                    <a:pt x="3068320" y="1596389"/>
                  </a:lnTo>
                  <a:lnTo>
                    <a:pt x="2757170" y="1285239"/>
                  </a:lnTo>
                  <a:lnTo>
                    <a:pt x="2757170" y="1440814"/>
                  </a:lnTo>
                  <a:lnTo>
                    <a:pt x="544576" y="1440814"/>
                  </a:lnTo>
                  <a:lnTo>
                    <a:pt x="497536" y="1436072"/>
                  </a:lnTo>
                  <a:lnTo>
                    <a:pt x="453721" y="1422471"/>
                  </a:lnTo>
                  <a:lnTo>
                    <a:pt x="414070" y="1400952"/>
                  </a:lnTo>
                  <a:lnTo>
                    <a:pt x="379523" y="1372457"/>
                  </a:lnTo>
                  <a:lnTo>
                    <a:pt x="351018" y="1337925"/>
                  </a:lnTo>
                  <a:lnTo>
                    <a:pt x="329495" y="1298297"/>
                  </a:lnTo>
                  <a:lnTo>
                    <a:pt x="315892" y="1254513"/>
                  </a:lnTo>
                  <a:lnTo>
                    <a:pt x="311150" y="1207516"/>
                  </a:lnTo>
                  <a:lnTo>
                    <a:pt x="311150" y="662939"/>
                  </a:lnTo>
                  <a:lnTo>
                    <a:pt x="0" y="662939"/>
                  </a:lnTo>
                  <a:close/>
                </a:path>
              </a:pathLst>
            </a:custGeom>
            <a:ln w="25400">
              <a:solidFill>
                <a:srgbClr val="007C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4980939" y="2832100"/>
              <a:ext cx="2136140" cy="739140"/>
            </a:xfrm>
            <a:custGeom>
              <a:avLst/>
              <a:gdLst/>
              <a:ahLst/>
              <a:cxnLst/>
              <a:rect l="l" t="t" r="r" b="b"/>
              <a:pathLst>
                <a:path w="2136140" h="739139">
                  <a:moveTo>
                    <a:pt x="2136140" y="0"/>
                  </a:moveTo>
                  <a:lnTo>
                    <a:pt x="0" y="0"/>
                  </a:lnTo>
                  <a:lnTo>
                    <a:pt x="0" y="739139"/>
                  </a:lnTo>
                  <a:lnTo>
                    <a:pt x="2136140" y="739139"/>
                  </a:lnTo>
                  <a:lnTo>
                    <a:pt x="21361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5119751" y="2860675"/>
            <a:ext cx="1861820" cy="6591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solidFill>
                  <a:srgbClr val="ED7103"/>
                </a:solidFill>
                <a:latin typeface="Microsoft Sans Serif"/>
                <a:cs typeface="Microsoft Sans Serif"/>
              </a:rPr>
              <a:t>Региональные</a:t>
            </a:r>
            <a:r>
              <a:rPr sz="1400" spc="-80" dirty="0">
                <a:solidFill>
                  <a:srgbClr val="ED7103"/>
                </a:solidFill>
                <a:latin typeface="Microsoft Sans Serif"/>
                <a:cs typeface="Microsoft Sans Serif"/>
              </a:rPr>
              <a:t> </a:t>
            </a:r>
            <a:r>
              <a:rPr sz="1400" spc="-5" dirty="0">
                <a:solidFill>
                  <a:srgbClr val="ED7103"/>
                </a:solidFill>
                <a:latin typeface="Microsoft Sans Serif"/>
                <a:cs typeface="Microsoft Sans Serif"/>
              </a:rPr>
              <a:t>органы </a:t>
            </a:r>
            <a:r>
              <a:rPr sz="1400" spc="-360" dirty="0">
                <a:solidFill>
                  <a:srgbClr val="ED7103"/>
                </a:solidFill>
                <a:latin typeface="Microsoft Sans Serif"/>
                <a:cs typeface="Microsoft Sans Serif"/>
              </a:rPr>
              <a:t> </a:t>
            </a:r>
            <a:r>
              <a:rPr sz="1400" spc="-5" dirty="0">
                <a:solidFill>
                  <a:srgbClr val="ED7103"/>
                </a:solidFill>
                <a:latin typeface="Microsoft Sans Serif"/>
                <a:cs typeface="Microsoft Sans Serif"/>
              </a:rPr>
              <a:t>исполнительной </a:t>
            </a:r>
            <a:r>
              <a:rPr sz="1400" dirty="0">
                <a:solidFill>
                  <a:srgbClr val="ED7103"/>
                </a:solidFill>
                <a:latin typeface="Microsoft Sans Serif"/>
                <a:cs typeface="Microsoft Sans Serif"/>
              </a:rPr>
              <a:t> </a:t>
            </a:r>
            <a:r>
              <a:rPr sz="1400" spc="-5" dirty="0">
                <a:solidFill>
                  <a:srgbClr val="ED7103"/>
                </a:solidFill>
                <a:latin typeface="Microsoft Sans Serif"/>
                <a:cs typeface="Microsoft Sans Serif"/>
              </a:rPr>
              <a:t>власти</a:t>
            </a:r>
            <a:endParaRPr sz="1400">
              <a:latin typeface="Microsoft Sans Serif"/>
              <a:cs typeface="Microsoft Sans Serif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143000" y="3215639"/>
            <a:ext cx="1478281" cy="523240"/>
          </a:xfrm>
          <a:custGeom>
            <a:avLst/>
            <a:gdLst/>
            <a:ahLst/>
            <a:cxnLst/>
            <a:rect l="l" t="t" r="r" b="b"/>
            <a:pathLst>
              <a:path w="1478280" h="523239">
                <a:moveTo>
                  <a:pt x="1478280" y="0"/>
                </a:moveTo>
                <a:lnTo>
                  <a:pt x="0" y="0"/>
                </a:lnTo>
                <a:lnTo>
                  <a:pt x="0" y="523240"/>
                </a:lnTo>
                <a:lnTo>
                  <a:pt x="1478280" y="523240"/>
                </a:lnTo>
                <a:lnTo>
                  <a:pt x="147828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290575" y="3243516"/>
            <a:ext cx="1182370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0640">
              <a:lnSpc>
                <a:spcPct val="100000"/>
              </a:lnSpc>
              <a:spcBef>
                <a:spcPts val="100"/>
              </a:spcBef>
            </a:pPr>
            <a:r>
              <a:rPr sz="1400" spc="-10" dirty="0">
                <a:solidFill>
                  <a:srgbClr val="ED7103"/>
                </a:solidFill>
                <a:latin typeface="Microsoft Sans Serif"/>
                <a:cs typeface="Microsoft Sans Serif"/>
              </a:rPr>
              <a:t>Предприятие</a:t>
            </a:r>
            <a:endParaRPr sz="14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400" spc="-10" dirty="0">
                <a:solidFill>
                  <a:srgbClr val="ED7103"/>
                </a:solidFill>
                <a:latin typeface="Microsoft Sans Serif"/>
                <a:cs typeface="Microsoft Sans Serif"/>
              </a:rPr>
              <a:t>(организация)</a:t>
            </a:r>
            <a:endParaRPr sz="1400">
              <a:latin typeface="Microsoft Sans Serif"/>
              <a:cs typeface="Microsoft Sans Serif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7508241" y="3246120"/>
            <a:ext cx="3863340" cy="1518920"/>
            <a:chOff x="7508240" y="3246120"/>
            <a:chExt cx="3863340" cy="1518920"/>
          </a:xfrm>
        </p:grpSpPr>
        <p:sp>
          <p:nvSpPr>
            <p:cNvPr id="17" name="object 17"/>
            <p:cNvSpPr/>
            <p:nvPr/>
          </p:nvSpPr>
          <p:spPr>
            <a:xfrm>
              <a:off x="7520940" y="3507740"/>
              <a:ext cx="2948940" cy="1244600"/>
            </a:xfrm>
            <a:custGeom>
              <a:avLst/>
              <a:gdLst/>
              <a:ahLst/>
              <a:cxnLst/>
              <a:rect l="l" t="t" r="r" b="b"/>
              <a:pathLst>
                <a:path w="2948940" h="1244600">
                  <a:moveTo>
                    <a:pt x="2948939" y="0"/>
                  </a:moveTo>
                  <a:lnTo>
                    <a:pt x="2948939" y="544576"/>
                  </a:lnTo>
                  <a:lnTo>
                    <a:pt x="2946940" y="591541"/>
                  </a:lnTo>
                  <a:lnTo>
                    <a:pt x="2941052" y="637399"/>
                  </a:lnTo>
                  <a:lnTo>
                    <a:pt x="2931438" y="681987"/>
                  </a:lnTo>
                  <a:lnTo>
                    <a:pt x="2918262" y="725140"/>
                  </a:lnTo>
                  <a:lnTo>
                    <a:pt x="2901687" y="766695"/>
                  </a:lnTo>
                  <a:lnTo>
                    <a:pt x="2881877" y="806488"/>
                  </a:lnTo>
                  <a:lnTo>
                    <a:pt x="2858996" y="844356"/>
                  </a:lnTo>
                  <a:lnTo>
                    <a:pt x="2833206" y="880135"/>
                  </a:lnTo>
                  <a:lnTo>
                    <a:pt x="2804673" y="913661"/>
                  </a:lnTo>
                  <a:lnTo>
                    <a:pt x="2773558" y="944771"/>
                  </a:lnTo>
                  <a:lnTo>
                    <a:pt x="2740025" y="973301"/>
                  </a:lnTo>
                  <a:lnTo>
                    <a:pt x="2704239" y="999087"/>
                  </a:lnTo>
                  <a:lnTo>
                    <a:pt x="2666363" y="1021966"/>
                  </a:lnTo>
                  <a:lnTo>
                    <a:pt x="2626559" y="1041774"/>
                  </a:lnTo>
                  <a:lnTo>
                    <a:pt x="2584993" y="1058348"/>
                  </a:lnTo>
                  <a:lnTo>
                    <a:pt x="2541826" y="1071524"/>
                  </a:lnTo>
                  <a:lnTo>
                    <a:pt x="2497223" y="1081137"/>
                  </a:lnTo>
                  <a:lnTo>
                    <a:pt x="2451348" y="1087025"/>
                  </a:lnTo>
                  <a:lnTo>
                    <a:pt x="2404363" y="1089025"/>
                  </a:lnTo>
                  <a:lnTo>
                    <a:pt x="311150" y="1089025"/>
                  </a:lnTo>
                  <a:lnTo>
                    <a:pt x="311150" y="1244600"/>
                  </a:lnTo>
                  <a:lnTo>
                    <a:pt x="0" y="933450"/>
                  </a:lnTo>
                  <a:lnTo>
                    <a:pt x="311150" y="622300"/>
                  </a:lnTo>
                  <a:lnTo>
                    <a:pt x="311150" y="777875"/>
                  </a:lnTo>
                  <a:lnTo>
                    <a:pt x="2404363" y="777875"/>
                  </a:lnTo>
                  <a:lnTo>
                    <a:pt x="2451403" y="773132"/>
                  </a:lnTo>
                  <a:lnTo>
                    <a:pt x="2495218" y="759531"/>
                  </a:lnTo>
                  <a:lnTo>
                    <a:pt x="2534869" y="738012"/>
                  </a:lnTo>
                  <a:lnTo>
                    <a:pt x="2569416" y="709517"/>
                  </a:lnTo>
                  <a:lnTo>
                    <a:pt x="2597921" y="674985"/>
                  </a:lnTo>
                  <a:lnTo>
                    <a:pt x="2619444" y="635357"/>
                  </a:lnTo>
                  <a:lnTo>
                    <a:pt x="2633047" y="591573"/>
                  </a:lnTo>
                  <a:lnTo>
                    <a:pt x="2637789" y="544576"/>
                  </a:lnTo>
                  <a:lnTo>
                    <a:pt x="2637789" y="0"/>
                  </a:lnTo>
                  <a:lnTo>
                    <a:pt x="2948939" y="0"/>
                  </a:lnTo>
                  <a:close/>
                </a:path>
              </a:pathLst>
            </a:custGeom>
            <a:ln w="25400">
              <a:solidFill>
                <a:srgbClr val="007C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9212580" y="3246120"/>
              <a:ext cx="2159000" cy="307340"/>
            </a:xfrm>
            <a:custGeom>
              <a:avLst/>
              <a:gdLst/>
              <a:ahLst/>
              <a:cxnLst/>
              <a:rect l="l" t="t" r="r" b="b"/>
              <a:pathLst>
                <a:path w="2159000" h="307339">
                  <a:moveTo>
                    <a:pt x="2159000" y="0"/>
                  </a:moveTo>
                  <a:lnTo>
                    <a:pt x="0" y="0"/>
                  </a:lnTo>
                  <a:lnTo>
                    <a:pt x="0" y="307339"/>
                  </a:lnTo>
                  <a:lnTo>
                    <a:pt x="2159000" y="307339"/>
                  </a:lnTo>
                  <a:lnTo>
                    <a:pt x="21590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9913619" y="3274124"/>
            <a:ext cx="75946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35" dirty="0">
                <a:solidFill>
                  <a:srgbClr val="ED7103"/>
                </a:solidFill>
                <a:latin typeface="Microsoft Sans Serif"/>
                <a:cs typeface="Microsoft Sans Serif"/>
              </a:rPr>
              <a:t>Кол</a:t>
            </a:r>
            <a:r>
              <a:rPr sz="1400" dirty="0">
                <a:solidFill>
                  <a:srgbClr val="ED7103"/>
                </a:solidFill>
                <a:latin typeface="Microsoft Sans Serif"/>
                <a:cs typeface="Microsoft Sans Serif"/>
              </a:rPr>
              <a:t>ле</a:t>
            </a:r>
            <a:r>
              <a:rPr sz="1400" spc="5" dirty="0">
                <a:solidFill>
                  <a:srgbClr val="ED7103"/>
                </a:solidFill>
                <a:latin typeface="Microsoft Sans Serif"/>
                <a:cs typeface="Microsoft Sans Serif"/>
              </a:rPr>
              <a:t>д</a:t>
            </a:r>
            <a:r>
              <a:rPr sz="1400" spc="-55" dirty="0">
                <a:solidFill>
                  <a:srgbClr val="ED7103"/>
                </a:solidFill>
                <a:latin typeface="Microsoft Sans Serif"/>
                <a:cs typeface="Microsoft Sans Serif"/>
              </a:rPr>
              <a:t>ж</a:t>
            </a:r>
            <a:endParaRPr sz="1400">
              <a:latin typeface="Microsoft Sans Serif"/>
              <a:cs typeface="Microsoft Sans Serif"/>
            </a:endParaRPr>
          </a:p>
        </p:txBody>
      </p:sp>
      <p:pic>
        <p:nvPicPr>
          <p:cNvPr id="20" name="object 2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390381" y="1397001"/>
            <a:ext cx="1803401" cy="1800860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81101" y="1844040"/>
            <a:ext cx="1399540" cy="1402079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234941" y="1503680"/>
            <a:ext cx="1562100" cy="1562100"/>
          </a:xfrm>
          <a:prstGeom prst="rect">
            <a:avLst/>
          </a:prstGeom>
        </p:spPr>
      </p:pic>
      <p:pic>
        <p:nvPicPr>
          <p:cNvPr id="23" name="object 2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240416" y="203193"/>
            <a:ext cx="146923" cy="191848"/>
          </a:xfrm>
          <a:prstGeom prst="rect">
            <a:avLst/>
          </a:prstGeom>
        </p:spPr>
      </p:pic>
      <p:sp>
        <p:nvSpPr>
          <p:cNvPr id="24" name="object 24"/>
          <p:cNvSpPr/>
          <p:nvPr/>
        </p:nvSpPr>
        <p:spPr>
          <a:xfrm>
            <a:off x="821753" y="132080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621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802124" y="132081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822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6" name="object 2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207262" y="185425"/>
            <a:ext cx="182885" cy="206317"/>
          </a:xfrm>
          <a:prstGeom prst="rect">
            <a:avLst/>
          </a:prstGeom>
        </p:spPr>
      </p:pic>
      <p:sp>
        <p:nvSpPr>
          <p:cNvPr id="27" name="object 27"/>
          <p:cNvSpPr/>
          <p:nvPr/>
        </p:nvSpPr>
        <p:spPr>
          <a:xfrm>
            <a:off x="2805426" y="132081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822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793484" y="132081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822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738432" y="132080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621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6755125" y="132081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822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1" name="object 31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203191" y="177796"/>
            <a:ext cx="173508" cy="227883"/>
          </a:xfrm>
          <a:prstGeom prst="rect">
            <a:avLst/>
          </a:prstGeom>
        </p:spPr>
      </p:pic>
      <p:pic>
        <p:nvPicPr>
          <p:cNvPr id="32" name="object 32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206241" y="167654"/>
            <a:ext cx="129541" cy="246366"/>
          </a:xfrm>
          <a:prstGeom prst="rect">
            <a:avLst/>
          </a:prstGeom>
        </p:spPr>
      </p:pic>
      <p:pic>
        <p:nvPicPr>
          <p:cNvPr id="33" name="object 33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5139012" y="215901"/>
            <a:ext cx="192448" cy="189313"/>
          </a:xfrm>
          <a:prstGeom prst="rect">
            <a:avLst/>
          </a:prstGeom>
        </p:spPr>
      </p:pic>
      <p:sp>
        <p:nvSpPr>
          <p:cNvPr id="34" name="object 34"/>
          <p:cNvSpPr/>
          <p:nvPr/>
        </p:nvSpPr>
        <p:spPr>
          <a:xfrm>
            <a:off x="6154420" y="167640"/>
            <a:ext cx="177801" cy="254635"/>
          </a:xfrm>
          <a:custGeom>
            <a:avLst/>
            <a:gdLst/>
            <a:ahLst/>
            <a:cxnLst/>
            <a:rect l="l" t="t" r="r" b="b"/>
            <a:pathLst>
              <a:path w="177800" h="254634">
                <a:moveTo>
                  <a:pt x="113169" y="122859"/>
                </a:moveTo>
                <a:lnTo>
                  <a:pt x="111429" y="110337"/>
                </a:lnTo>
                <a:lnTo>
                  <a:pt x="106641" y="100164"/>
                </a:lnTo>
                <a:lnTo>
                  <a:pt x="99529" y="93319"/>
                </a:lnTo>
                <a:lnTo>
                  <a:pt x="90792" y="90805"/>
                </a:lnTo>
                <a:lnTo>
                  <a:pt x="82765" y="93319"/>
                </a:lnTo>
                <a:lnTo>
                  <a:pt x="76022" y="100164"/>
                </a:lnTo>
                <a:lnTo>
                  <a:pt x="71374" y="110337"/>
                </a:lnTo>
                <a:lnTo>
                  <a:pt x="69646" y="122859"/>
                </a:lnTo>
                <a:lnTo>
                  <a:pt x="71374" y="134353"/>
                </a:lnTo>
                <a:lnTo>
                  <a:pt x="76022" y="144005"/>
                </a:lnTo>
                <a:lnTo>
                  <a:pt x="82765" y="150660"/>
                </a:lnTo>
                <a:lnTo>
                  <a:pt x="90792" y="153136"/>
                </a:lnTo>
                <a:lnTo>
                  <a:pt x="99529" y="150660"/>
                </a:lnTo>
                <a:lnTo>
                  <a:pt x="106641" y="144005"/>
                </a:lnTo>
                <a:lnTo>
                  <a:pt x="111429" y="134353"/>
                </a:lnTo>
                <a:lnTo>
                  <a:pt x="113169" y="122859"/>
                </a:lnTo>
                <a:close/>
              </a:path>
              <a:path w="177800" h="254634">
                <a:moveTo>
                  <a:pt x="177787" y="87134"/>
                </a:moveTo>
                <a:lnTo>
                  <a:pt x="175615" y="71755"/>
                </a:lnTo>
                <a:lnTo>
                  <a:pt x="165163" y="49860"/>
                </a:lnTo>
                <a:lnTo>
                  <a:pt x="155930" y="30492"/>
                </a:lnTo>
                <a:lnTo>
                  <a:pt x="141782" y="17157"/>
                </a:lnTo>
                <a:lnTo>
                  <a:pt x="141782" y="122859"/>
                </a:lnTo>
                <a:lnTo>
                  <a:pt x="137833" y="150520"/>
                </a:lnTo>
                <a:lnTo>
                  <a:pt x="127012" y="173164"/>
                </a:lnTo>
                <a:lnTo>
                  <a:pt x="110820" y="188468"/>
                </a:lnTo>
                <a:lnTo>
                  <a:pt x="90792" y="194081"/>
                </a:lnTo>
                <a:lnTo>
                  <a:pt x="71475" y="188468"/>
                </a:lnTo>
                <a:lnTo>
                  <a:pt x="55651" y="173164"/>
                </a:lnTo>
                <a:lnTo>
                  <a:pt x="44958" y="150520"/>
                </a:lnTo>
                <a:lnTo>
                  <a:pt x="41033" y="122859"/>
                </a:lnTo>
                <a:lnTo>
                  <a:pt x="44958" y="94183"/>
                </a:lnTo>
                <a:lnTo>
                  <a:pt x="55651" y="71005"/>
                </a:lnTo>
                <a:lnTo>
                  <a:pt x="71475" y="55511"/>
                </a:lnTo>
                <a:lnTo>
                  <a:pt x="90792" y="49860"/>
                </a:lnTo>
                <a:lnTo>
                  <a:pt x="110820" y="55511"/>
                </a:lnTo>
                <a:lnTo>
                  <a:pt x="127012" y="71005"/>
                </a:lnTo>
                <a:lnTo>
                  <a:pt x="137833" y="94183"/>
                </a:lnTo>
                <a:lnTo>
                  <a:pt x="141782" y="122859"/>
                </a:lnTo>
                <a:lnTo>
                  <a:pt x="141782" y="17157"/>
                </a:lnTo>
                <a:lnTo>
                  <a:pt x="126682" y="2921"/>
                </a:lnTo>
                <a:lnTo>
                  <a:pt x="116230" y="0"/>
                </a:lnTo>
                <a:lnTo>
                  <a:pt x="65849" y="0"/>
                </a:lnTo>
                <a:lnTo>
                  <a:pt x="55613" y="2921"/>
                </a:lnTo>
                <a:lnTo>
                  <a:pt x="26733" y="30492"/>
                </a:lnTo>
                <a:lnTo>
                  <a:pt x="7188" y="71755"/>
                </a:lnTo>
                <a:lnTo>
                  <a:pt x="0" y="122859"/>
                </a:lnTo>
                <a:lnTo>
                  <a:pt x="7188" y="173494"/>
                </a:lnTo>
                <a:lnTo>
                  <a:pt x="26733" y="215455"/>
                </a:lnTo>
                <a:lnTo>
                  <a:pt x="55613" y="244055"/>
                </a:lnTo>
                <a:lnTo>
                  <a:pt x="88734" y="254012"/>
                </a:lnTo>
                <a:lnTo>
                  <a:pt x="92887" y="254012"/>
                </a:lnTo>
                <a:lnTo>
                  <a:pt x="126682" y="244055"/>
                </a:lnTo>
                <a:lnTo>
                  <a:pt x="155930" y="215455"/>
                </a:lnTo>
                <a:lnTo>
                  <a:pt x="165950" y="194081"/>
                </a:lnTo>
                <a:lnTo>
                  <a:pt x="175615" y="173494"/>
                </a:lnTo>
                <a:lnTo>
                  <a:pt x="177787" y="158254"/>
                </a:lnTo>
                <a:lnTo>
                  <a:pt x="177787" y="87134"/>
                </a:lnTo>
                <a:close/>
              </a:path>
            </a:pathLst>
          </a:custGeom>
          <a:solidFill>
            <a:srgbClr val="2A5A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7200899" y="181287"/>
            <a:ext cx="181611" cy="213360"/>
          </a:xfrm>
          <a:custGeom>
            <a:avLst/>
            <a:gdLst/>
            <a:ahLst/>
            <a:cxnLst/>
            <a:rect l="l" t="t" r="r" b="b"/>
            <a:pathLst>
              <a:path w="181609" h="213360">
                <a:moveTo>
                  <a:pt x="181444" y="0"/>
                </a:moveTo>
                <a:lnTo>
                  <a:pt x="92935" y="0"/>
                </a:lnTo>
                <a:lnTo>
                  <a:pt x="0" y="213304"/>
                </a:lnTo>
                <a:lnTo>
                  <a:pt x="88510" y="213304"/>
                </a:lnTo>
                <a:lnTo>
                  <a:pt x="181444" y="0"/>
                </a:lnTo>
                <a:close/>
              </a:path>
            </a:pathLst>
          </a:custGeom>
          <a:solidFill>
            <a:srgbClr val="ED33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5810313" y="132080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621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7" name="object 37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01600" y="174413"/>
            <a:ext cx="354866" cy="389466"/>
          </a:xfrm>
          <a:prstGeom prst="rect">
            <a:avLst/>
          </a:prstGeom>
        </p:spPr>
      </p:pic>
      <p:pic>
        <p:nvPicPr>
          <p:cNvPr id="38" name="Рисунок 37" descr="E:\Documents and Settings\Comp\Рабочий стол\МЕТОДИЧЕСКАЯ РАБОТА КОЛЛЕДЖА\МЕТОДИЧЕСКАЯ РАБОТА КОЛЛЕДЖА 2018-2019 УЧ. ГОД\рекламная и сувенирная продукция к 120-летию\эмб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0896600" y="304800"/>
            <a:ext cx="857257" cy="843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Скругленный прямоугольник 55"/>
          <p:cNvSpPr/>
          <p:nvPr/>
        </p:nvSpPr>
        <p:spPr>
          <a:xfrm>
            <a:off x="2133601" y="2362200"/>
            <a:ext cx="9601200" cy="91440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2133600" y="3505200"/>
            <a:ext cx="9753600" cy="68580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2209800" y="4495800"/>
            <a:ext cx="9601200" cy="137160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5004068"/>
            <a:ext cx="5900420" cy="1853930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2599435" y="4139502"/>
            <a:ext cx="946150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2366010" algn="ctr">
              <a:lnSpc>
                <a:spcPct val="100000"/>
              </a:lnSpc>
              <a:spcBef>
                <a:spcPts val="100"/>
              </a:spcBef>
            </a:pPr>
            <a:r>
              <a:rPr lang="ru-RU" sz="2000" spc="-5" dirty="0" smtClean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endParaRPr sz="200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143000" y="3215639"/>
            <a:ext cx="1478281" cy="523240"/>
          </a:xfrm>
          <a:custGeom>
            <a:avLst/>
            <a:gdLst/>
            <a:ahLst/>
            <a:cxnLst/>
            <a:rect l="l" t="t" r="r" b="b"/>
            <a:pathLst>
              <a:path w="1478280" h="523239">
                <a:moveTo>
                  <a:pt x="1478280" y="0"/>
                </a:moveTo>
                <a:lnTo>
                  <a:pt x="0" y="0"/>
                </a:lnTo>
                <a:lnTo>
                  <a:pt x="0" y="523240"/>
                </a:lnTo>
                <a:lnTo>
                  <a:pt x="1478280" y="523240"/>
                </a:lnTo>
                <a:lnTo>
                  <a:pt x="147828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3" name="object 2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40416" y="203193"/>
            <a:ext cx="146923" cy="191848"/>
          </a:xfrm>
          <a:prstGeom prst="rect">
            <a:avLst/>
          </a:prstGeom>
        </p:spPr>
      </p:pic>
      <p:sp>
        <p:nvSpPr>
          <p:cNvPr id="24" name="object 24"/>
          <p:cNvSpPr/>
          <p:nvPr/>
        </p:nvSpPr>
        <p:spPr>
          <a:xfrm>
            <a:off x="821753" y="132080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621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802124" y="132081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822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6" name="object 2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207262" y="185425"/>
            <a:ext cx="182885" cy="206317"/>
          </a:xfrm>
          <a:prstGeom prst="rect">
            <a:avLst/>
          </a:prstGeom>
        </p:spPr>
      </p:pic>
      <p:sp>
        <p:nvSpPr>
          <p:cNvPr id="27" name="object 27"/>
          <p:cNvSpPr/>
          <p:nvPr/>
        </p:nvSpPr>
        <p:spPr>
          <a:xfrm>
            <a:off x="2805426" y="132081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822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793484" y="132081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822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738432" y="132080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621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6755125" y="132081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822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1" name="object 3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203191" y="177796"/>
            <a:ext cx="173508" cy="227883"/>
          </a:xfrm>
          <a:prstGeom prst="rect">
            <a:avLst/>
          </a:prstGeom>
        </p:spPr>
      </p:pic>
      <p:pic>
        <p:nvPicPr>
          <p:cNvPr id="32" name="object 3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206241" y="167654"/>
            <a:ext cx="129541" cy="246366"/>
          </a:xfrm>
          <a:prstGeom prst="rect">
            <a:avLst/>
          </a:prstGeom>
        </p:spPr>
      </p:pic>
      <p:pic>
        <p:nvPicPr>
          <p:cNvPr id="33" name="object 3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139012" y="215901"/>
            <a:ext cx="192448" cy="189313"/>
          </a:xfrm>
          <a:prstGeom prst="rect">
            <a:avLst/>
          </a:prstGeom>
        </p:spPr>
      </p:pic>
      <p:sp>
        <p:nvSpPr>
          <p:cNvPr id="34" name="object 34"/>
          <p:cNvSpPr/>
          <p:nvPr/>
        </p:nvSpPr>
        <p:spPr>
          <a:xfrm>
            <a:off x="6154420" y="167640"/>
            <a:ext cx="177801" cy="254635"/>
          </a:xfrm>
          <a:custGeom>
            <a:avLst/>
            <a:gdLst/>
            <a:ahLst/>
            <a:cxnLst/>
            <a:rect l="l" t="t" r="r" b="b"/>
            <a:pathLst>
              <a:path w="177800" h="254634">
                <a:moveTo>
                  <a:pt x="113169" y="122859"/>
                </a:moveTo>
                <a:lnTo>
                  <a:pt x="111429" y="110337"/>
                </a:lnTo>
                <a:lnTo>
                  <a:pt x="106641" y="100164"/>
                </a:lnTo>
                <a:lnTo>
                  <a:pt x="99529" y="93319"/>
                </a:lnTo>
                <a:lnTo>
                  <a:pt x="90792" y="90805"/>
                </a:lnTo>
                <a:lnTo>
                  <a:pt x="82765" y="93319"/>
                </a:lnTo>
                <a:lnTo>
                  <a:pt x="76022" y="100164"/>
                </a:lnTo>
                <a:lnTo>
                  <a:pt x="71374" y="110337"/>
                </a:lnTo>
                <a:lnTo>
                  <a:pt x="69646" y="122859"/>
                </a:lnTo>
                <a:lnTo>
                  <a:pt x="71374" y="134353"/>
                </a:lnTo>
                <a:lnTo>
                  <a:pt x="76022" y="144005"/>
                </a:lnTo>
                <a:lnTo>
                  <a:pt x="82765" y="150660"/>
                </a:lnTo>
                <a:lnTo>
                  <a:pt x="90792" y="153136"/>
                </a:lnTo>
                <a:lnTo>
                  <a:pt x="99529" y="150660"/>
                </a:lnTo>
                <a:lnTo>
                  <a:pt x="106641" y="144005"/>
                </a:lnTo>
                <a:lnTo>
                  <a:pt x="111429" y="134353"/>
                </a:lnTo>
                <a:lnTo>
                  <a:pt x="113169" y="122859"/>
                </a:lnTo>
                <a:close/>
              </a:path>
              <a:path w="177800" h="254634">
                <a:moveTo>
                  <a:pt x="177787" y="87134"/>
                </a:moveTo>
                <a:lnTo>
                  <a:pt x="175615" y="71755"/>
                </a:lnTo>
                <a:lnTo>
                  <a:pt x="165163" y="49860"/>
                </a:lnTo>
                <a:lnTo>
                  <a:pt x="155930" y="30492"/>
                </a:lnTo>
                <a:lnTo>
                  <a:pt x="141782" y="17157"/>
                </a:lnTo>
                <a:lnTo>
                  <a:pt x="141782" y="122859"/>
                </a:lnTo>
                <a:lnTo>
                  <a:pt x="137833" y="150520"/>
                </a:lnTo>
                <a:lnTo>
                  <a:pt x="127012" y="173164"/>
                </a:lnTo>
                <a:lnTo>
                  <a:pt x="110820" y="188468"/>
                </a:lnTo>
                <a:lnTo>
                  <a:pt x="90792" y="194081"/>
                </a:lnTo>
                <a:lnTo>
                  <a:pt x="71475" y="188468"/>
                </a:lnTo>
                <a:lnTo>
                  <a:pt x="55651" y="173164"/>
                </a:lnTo>
                <a:lnTo>
                  <a:pt x="44958" y="150520"/>
                </a:lnTo>
                <a:lnTo>
                  <a:pt x="41033" y="122859"/>
                </a:lnTo>
                <a:lnTo>
                  <a:pt x="44958" y="94183"/>
                </a:lnTo>
                <a:lnTo>
                  <a:pt x="55651" y="71005"/>
                </a:lnTo>
                <a:lnTo>
                  <a:pt x="71475" y="55511"/>
                </a:lnTo>
                <a:lnTo>
                  <a:pt x="90792" y="49860"/>
                </a:lnTo>
                <a:lnTo>
                  <a:pt x="110820" y="55511"/>
                </a:lnTo>
                <a:lnTo>
                  <a:pt x="127012" y="71005"/>
                </a:lnTo>
                <a:lnTo>
                  <a:pt x="137833" y="94183"/>
                </a:lnTo>
                <a:lnTo>
                  <a:pt x="141782" y="122859"/>
                </a:lnTo>
                <a:lnTo>
                  <a:pt x="141782" y="17157"/>
                </a:lnTo>
                <a:lnTo>
                  <a:pt x="126682" y="2921"/>
                </a:lnTo>
                <a:lnTo>
                  <a:pt x="116230" y="0"/>
                </a:lnTo>
                <a:lnTo>
                  <a:pt x="65849" y="0"/>
                </a:lnTo>
                <a:lnTo>
                  <a:pt x="55613" y="2921"/>
                </a:lnTo>
                <a:lnTo>
                  <a:pt x="26733" y="30492"/>
                </a:lnTo>
                <a:lnTo>
                  <a:pt x="7188" y="71755"/>
                </a:lnTo>
                <a:lnTo>
                  <a:pt x="0" y="122859"/>
                </a:lnTo>
                <a:lnTo>
                  <a:pt x="7188" y="173494"/>
                </a:lnTo>
                <a:lnTo>
                  <a:pt x="26733" y="215455"/>
                </a:lnTo>
                <a:lnTo>
                  <a:pt x="55613" y="244055"/>
                </a:lnTo>
                <a:lnTo>
                  <a:pt x="88734" y="254012"/>
                </a:lnTo>
                <a:lnTo>
                  <a:pt x="92887" y="254012"/>
                </a:lnTo>
                <a:lnTo>
                  <a:pt x="126682" y="244055"/>
                </a:lnTo>
                <a:lnTo>
                  <a:pt x="155930" y="215455"/>
                </a:lnTo>
                <a:lnTo>
                  <a:pt x="165950" y="194081"/>
                </a:lnTo>
                <a:lnTo>
                  <a:pt x="175615" y="173494"/>
                </a:lnTo>
                <a:lnTo>
                  <a:pt x="177787" y="158254"/>
                </a:lnTo>
                <a:lnTo>
                  <a:pt x="177787" y="87134"/>
                </a:lnTo>
                <a:close/>
              </a:path>
            </a:pathLst>
          </a:custGeom>
          <a:solidFill>
            <a:srgbClr val="2A5A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7200899" y="181287"/>
            <a:ext cx="181611" cy="213360"/>
          </a:xfrm>
          <a:custGeom>
            <a:avLst/>
            <a:gdLst/>
            <a:ahLst/>
            <a:cxnLst/>
            <a:rect l="l" t="t" r="r" b="b"/>
            <a:pathLst>
              <a:path w="181609" h="213360">
                <a:moveTo>
                  <a:pt x="181444" y="0"/>
                </a:moveTo>
                <a:lnTo>
                  <a:pt x="92935" y="0"/>
                </a:lnTo>
                <a:lnTo>
                  <a:pt x="0" y="213304"/>
                </a:lnTo>
                <a:lnTo>
                  <a:pt x="88510" y="213304"/>
                </a:lnTo>
                <a:lnTo>
                  <a:pt x="181444" y="0"/>
                </a:lnTo>
                <a:close/>
              </a:path>
            </a:pathLst>
          </a:custGeom>
          <a:solidFill>
            <a:srgbClr val="ED33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5810313" y="132080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621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7" name="object 3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1600" y="174413"/>
            <a:ext cx="354866" cy="389466"/>
          </a:xfrm>
          <a:prstGeom prst="rect">
            <a:avLst/>
          </a:prstGeom>
        </p:spPr>
      </p:pic>
      <p:sp>
        <p:nvSpPr>
          <p:cNvPr id="39" name="object 12"/>
          <p:cNvSpPr txBox="1">
            <a:spLocks noGrp="1"/>
          </p:cNvSpPr>
          <p:nvPr>
            <p:ph type="title"/>
          </p:nvPr>
        </p:nvSpPr>
        <p:spPr>
          <a:xfrm>
            <a:off x="238126" y="708279"/>
            <a:ext cx="10353675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Как</a:t>
            </a:r>
            <a:r>
              <a:rPr spc="-25" dirty="0"/>
              <a:t> </a:t>
            </a:r>
            <a:r>
              <a:rPr spc="-10"/>
              <a:t>ведется</a:t>
            </a:r>
            <a:r>
              <a:rPr/>
              <a:t> </a:t>
            </a:r>
            <a:r>
              <a:rPr spc="-5" smtClean="0"/>
              <a:t>подготовка</a:t>
            </a:r>
            <a:r>
              <a:rPr smtClean="0"/>
              <a:t>в</a:t>
            </a:r>
            <a:r>
              <a:rPr spc="-50" smtClean="0"/>
              <a:t> </a:t>
            </a:r>
            <a:r>
              <a:rPr spc="-10" dirty="0"/>
              <a:t>«Профессионалитете»?</a:t>
            </a:r>
          </a:p>
        </p:txBody>
      </p:sp>
      <p:sp>
        <p:nvSpPr>
          <p:cNvPr id="40" name="object 5"/>
          <p:cNvSpPr txBox="1"/>
          <p:nvPr/>
        </p:nvSpPr>
        <p:spPr>
          <a:xfrm>
            <a:off x="381001" y="1705991"/>
            <a:ext cx="11702098" cy="24493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604" marR="5080" indent="-254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Программы</a:t>
            </a:r>
            <a:r>
              <a:rPr sz="2000" b="1" spc="335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федерального</a:t>
            </a:r>
            <a:r>
              <a:rPr sz="2000" b="1" spc="345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проекта</a:t>
            </a:r>
            <a:r>
              <a:rPr sz="2000" b="1" spc="340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«Профессионалитет»</a:t>
            </a:r>
            <a:r>
              <a:rPr sz="2000" b="1" spc="345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позволяют</a:t>
            </a:r>
            <a:r>
              <a:rPr sz="2000" b="1" spc="325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ED7103"/>
                </a:solidFill>
                <a:latin typeface="Arial"/>
                <a:cs typeface="Arial"/>
              </a:rPr>
              <a:t>готовить</a:t>
            </a:r>
            <a:r>
              <a:rPr sz="2000" b="1" spc="355" dirty="0">
                <a:solidFill>
                  <a:srgbClr val="ED7103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ED7103"/>
                </a:solidFill>
                <a:latin typeface="Arial"/>
                <a:cs typeface="Arial"/>
              </a:rPr>
              <a:t>работников </a:t>
            </a:r>
            <a:r>
              <a:rPr sz="2000" b="1" spc="-540" dirty="0">
                <a:solidFill>
                  <a:srgbClr val="ED7103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ED7103"/>
                </a:solidFill>
                <a:latin typeface="Arial"/>
                <a:cs typeface="Arial"/>
              </a:rPr>
              <a:t>под</a:t>
            </a:r>
            <a:r>
              <a:rPr sz="2000" b="1" spc="5" dirty="0">
                <a:solidFill>
                  <a:srgbClr val="ED7103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ED7103"/>
                </a:solidFill>
                <a:latin typeface="Arial"/>
                <a:cs typeface="Arial"/>
              </a:rPr>
              <a:t>конкретные</a:t>
            </a:r>
            <a:r>
              <a:rPr sz="2000" b="1" spc="60" dirty="0">
                <a:solidFill>
                  <a:srgbClr val="ED7103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ED7103"/>
                </a:solidFill>
                <a:latin typeface="Arial"/>
                <a:cs typeface="Arial"/>
              </a:rPr>
              <a:t>рабочие</a:t>
            </a:r>
            <a:r>
              <a:rPr sz="2000" b="1" spc="15" dirty="0">
                <a:solidFill>
                  <a:srgbClr val="ED7103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ED7103"/>
                </a:solidFill>
                <a:latin typeface="Arial"/>
                <a:cs typeface="Arial"/>
              </a:rPr>
              <a:t>места</a:t>
            </a:r>
            <a:r>
              <a:rPr sz="2000" b="1" spc="-5" dirty="0">
                <a:solidFill>
                  <a:srgbClr val="ED7103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работодателей-партнеров.</a:t>
            </a:r>
            <a:r>
              <a:rPr sz="2000" b="1" spc="65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Для</a:t>
            </a:r>
            <a:r>
              <a:rPr sz="2000" b="1" spc="5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этого:</a:t>
            </a:r>
            <a:endParaRPr sz="2000">
              <a:latin typeface="Arial"/>
              <a:cs typeface="Arial"/>
            </a:endParaRPr>
          </a:p>
          <a:p>
            <a:pPr marL="2060575" marR="358775" algn="just">
              <a:lnSpc>
                <a:spcPct val="100000"/>
              </a:lnSpc>
              <a:spcBef>
                <a:spcPts val="535"/>
              </a:spcBef>
            </a:pPr>
            <a:r>
              <a:rPr sz="2000" spc="-1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образовательные</a:t>
            </a:r>
            <a:r>
              <a:rPr sz="2000" spc="-5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2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программы</a:t>
            </a:r>
            <a:r>
              <a:rPr sz="2000" spc="-15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10" smtClean="0">
                <a:solidFill>
                  <a:srgbClr val="007CA4"/>
                </a:solidFill>
                <a:latin typeface="Microsoft Sans Serif"/>
                <a:cs typeface="Microsoft Sans Serif"/>
              </a:rPr>
              <a:t>разрабатываются</a:t>
            </a:r>
            <a:r>
              <a:rPr sz="2000" spc="-5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10" smtClean="0">
                <a:solidFill>
                  <a:srgbClr val="007CA4"/>
                </a:solidFill>
                <a:latin typeface="Microsoft Sans Serif"/>
                <a:cs typeface="Microsoft Sans Serif"/>
              </a:rPr>
              <a:t>совместно</a:t>
            </a:r>
            <a:r>
              <a:rPr sz="2000" spc="-5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mtClean="0">
                <a:solidFill>
                  <a:srgbClr val="007CA4"/>
                </a:solidFill>
                <a:latin typeface="Microsoft Sans Serif"/>
                <a:cs typeface="Microsoft Sans Serif"/>
              </a:rPr>
              <a:t>с</a:t>
            </a:r>
            <a:r>
              <a:rPr sz="2000" spc="5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15" smtClean="0">
                <a:solidFill>
                  <a:srgbClr val="007CA4"/>
                </a:solidFill>
                <a:latin typeface="Microsoft Sans Serif"/>
                <a:cs typeface="Microsoft Sans Serif"/>
              </a:rPr>
              <a:t>предприятием </a:t>
            </a:r>
            <a:r>
              <a:rPr sz="2000" spc="-1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15" smtClean="0">
                <a:solidFill>
                  <a:srgbClr val="007CA4"/>
                </a:solidFill>
                <a:latin typeface="Microsoft Sans Serif"/>
                <a:cs typeface="Microsoft Sans Serif"/>
              </a:rPr>
              <a:t>(организацией) </a:t>
            </a:r>
            <a:r>
              <a:rPr sz="2000" spc="525" smtClean="0">
                <a:solidFill>
                  <a:srgbClr val="007CA4"/>
                </a:solidFill>
                <a:latin typeface="Microsoft Sans Serif"/>
                <a:cs typeface="Microsoft Sans Serif"/>
              </a:rPr>
              <a:t>– </a:t>
            </a:r>
            <a:r>
              <a:rPr sz="2000" spc="-5" smtClean="0">
                <a:solidFill>
                  <a:srgbClr val="007CA4"/>
                </a:solidFill>
                <a:latin typeface="Microsoft Sans Serif"/>
                <a:cs typeface="Microsoft Sans Serif"/>
              </a:rPr>
              <a:t>до </a:t>
            </a:r>
            <a:r>
              <a:rPr sz="2000" smtClean="0">
                <a:solidFill>
                  <a:srgbClr val="007CA4"/>
                </a:solidFill>
                <a:latin typeface="Microsoft Sans Serif"/>
                <a:cs typeface="Microsoft Sans Serif"/>
              </a:rPr>
              <a:t>30% </a:t>
            </a:r>
            <a:r>
              <a:rPr sz="2000" spc="-25" smtClean="0">
                <a:solidFill>
                  <a:srgbClr val="007CA4"/>
                </a:solidFill>
                <a:latin typeface="Microsoft Sans Serif"/>
                <a:cs typeface="Microsoft Sans Serif"/>
              </a:rPr>
              <a:t>программы </a:t>
            </a:r>
            <a:r>
              <a:rPr sz="2000" spc="-3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может </a:t>
            </a:r>
            <a:r>
              <a:rPr sz="2000" spc="-5" smtClean="0">
                <a:solidFill>
                  <a:srgbClr val="007CA4"/>
                </a:solidFill>
                <a:latin typeface="Microsoft Sans Serif"/>
                <a:cs typeface="Microsoft Sans Serif"/>
              </a:rPr>
              <a:t>быть </a:t>
            </a:r>
            <a:r>
              <a:rPr sz="2000" spc="-15" smtClean="0">
                <a:solidFill>
                  <a:srgbClr val="007CA4"/>
                </a:solidFill>
                <a:latin typeface="Microsoft Sans Serif"/>
                <a:cs typeface="Microsoft Sans Serif"/>
              </a:rPr>
              <a:t>пересмотрено </a:t>
            </a:r>
            <a:r>
              <a:rPr sz="200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в </a:t>
            </a:r>
            <a:r>
              <a:rPr sz="2000" spc="-5" smtClean="0">
                <a:solidFill>
                  <a:srgbClr val="007CA4"/>
                </a:solidFill>
                <a:latin typeface="Microsoft Sans Serif"/>
                <a:cs typeface="Microsoft Sans Serif"/>
              </a:rPr>
              <a:t>интересах </a:t>
            </a:r>
            <a:r>
              <a:rPr sz="200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работодателя</a:t>
            </a:r>
            <a:endParaRPr sz="2000" smtClean="0">
              <a:latin typeface="Microsoft Sans Serif"/>
              <a:cs typeface="Microsoft Sans Serif"/>
            </a:endParaRPr>
          </a:p>
          <a:p>
            <a:pPr marL="2060575" marR="354330" algn="just">
              <a:lnSpc>
                <a:spcPct val="100000"/>
              </a:lnSpc>
              <a:spcBef>
                <a:spcPts val="1714"/>
              </a:spcBef>
            </a:pPr>
            <a:r>
              <a:rPr sz="2000" spc="-1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продолжительность</a:t>
            </a:r>
            <a:r>
              <a:rPr sz="2000" spc="-5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10" dirty="0">
                <a:solidFill>
                  <a:srgbClr val="007CA4"/>
                </a:solidFill>
                <a:latin typeface="Microsoft Sans Serif"/>
                <a:cs typeface="Microsoft Sans Serif"/>
              </a:rPr>
              <a:t>обучения</a:t>
            </a:r>
            <a:r>
              <a:rPr sz="2000" spc="509" dirty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15" dirty="0">
                <a:solidFill>
                  <a:srgbClr val="007CA4"/>
                </a:solidFill>
                <a:latin typeface="Microsoft Sans Serif"/>
                <a:cs typeface="Microsoft Sans Serif"/>
              </a:rPr>
              <a:t>при</a:t>
            </a:r>
            <a:r>
              <a:rPr sz="2000" spc="500" dirty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10" dirty="0">
                <a:solidFill>
                  <a:srgbClr val="007CA4"/>
                </a:solidFill>
                <a:latin typeface="Microsoft Sans Serif"/>
                <a:cs typeface="Microsoft Sans Serif"/>
              </a:rPr>
              <a:t>необходимости</a:t>
            </a:r>
            <a:r>
              <a:rPr sz="2000" spc="509" dirty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30" dirty="0">
                <a:solidFill>
                  <a:srgbClr val="007CA4"/>
                </a:solidFill>
                <a:latin typeface="Microsoft Sans Serif"/>
                <a:cs typeface="Microsoft Sans Serif"/>
              </a:rPr>
              <a:t>могут</a:t>
            </a:r>
            <a:r>
              <a:rPr sz="2000" spc="475" dirty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10" dirty="0">
                <a:solidFill>
                  <a:srgbClr val="007CA4"/>
                </a:solidFill>
                <a:latin typeface="Microsoft Sans Serif"/>
                <a:cs typeface="Microsoft Sans Serif"/>
              </a:rPr>
              <a:t>быть</a:t>
            </a:r>
            <a:r>
              <a:rPr sz="2000" spc="509" dirty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15" dirty="0">
                <a:solidFill>
                  <a:srgbClr val="007CA4"/>
                </a:solidFill>
                <a:latin typeface="Microsoft Sans Serif"/>
                <a:cs typeface="Microsoft Sans Serif"/>
              </a:rPr>
              <a:t>сокращены </a:t>
            </a:r>
            <a:r>
              <a:rPr sz="2000" spc="-10" dirty="0">
                <a:solidFill>
                  <a:srgbClr val="007CA4"/>
                </a:solidFill>
                <a:latin typeface="Microsoft Sans Serif"/>
                <a:cs typeface="Microsoft Sans Serif"/>
              </a:rPr>
              <a:t> под</a:t>
            </a:r>
            <a:r>
              <a:rPr sz="2000" spc="20" dirty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20" dirty="0">
                <a:solidFill>
                  <a:srgbClr val="007CA4"/>
                </a:solidFill>
                <a:latin typeface="Microsoft Sans Serif"/>
                <a:cs typeface="Microsoft Sans Serif"/>
              </a:rPr>
              <a:t>запрос</a:t>
            </a:r>
            <a:r>
              <a:rPr sz="2000" spc="-10" dirty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7CA4"/>
                </a:solidFill>
                <a:latin typeface="Microsoft Sans Serif"/>
                <a:cs typeface="Microsoft Sans Serif"/>
              </a:rPr>
              <a:t>работодателя</a:t>
            </a:r>
            <a:r>
              <a:rPr sz="2000" spc="-5" dirty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525" dirty="0">
                <a:solidFill>
                  <a:srgbClr val="007CA4"/>
                </a:solidFill>
                <a:latin typeface="Microsoft Sans Serif"/>
                <a:cs typeface="Microsoft Sans Serif"/>
              </a:rPr>
              <a:t>–</a:t>
            </a:r>
            <a:r>
              <a:rPr sz="2000" spc="15" dirty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5" dirty="0">
                <a:solidFill>
                  <a:srgbClr val="007CA4"/>
                </a:solidFill>
                <a:latin typeface="Microsoft Sans Serif"/>
                <a:cs typeface="Microsoft Sans Serif"/>
              </a:rPr>
              <a:t>до</a:t>
            </a:r>
            <a:r>
              <a:rPr sz="2000" spc="15" dirty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7CA4"/>
                </a:solidFill>
                <a:latin typeface="Microsoft Sans Serif"/>
                <a:cs typeface="Microsoft Sans Serif"/>
              </a:rPr>
              <a:t>40%</a:t>
            </a:r>
            <a:r>
              <a:rPr sz="2000" spc="10" dirty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dirty="0">
                <a:solidFill>
                  <a:srgbClr val="007CA4"/>
                </a:solidFill>
                <a:latin typeface="Microsoft Sans Serif"/>
                <a:cs typeface="Microsoft Sans Serif"/>
              </a:rPr>
              <a:t>от</a:t>
            </a:r>
            <a:r>
              <a:rPr sz="2000" spc="-10" dirty="0">
                <a:solidFill>
                  <a:srgbClr val="007CA4"/>
                </a:solidFill>
                <a:latin typeface="Microsoft Sans Serif"/>
                <a:cs typeface="Microsoft Sans Serif"/>
              </a:rPr>
              <a:t> общего</a:t>
            </a:r>
            <a:r>
              <a:rPr sz="2000" spc="40" dirty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25" dirty="0">
                <a:solidFill>
                  <a:srgbClr val="007CA4"/>
                </a:solidFill>
                <a:latin typeface="Microsoft Sans Serif"/>
                <a:cs typeface="Microsoft Sans Serif"/>
              </a:rPr>
              <a:t>срока</a:t>
            </a:r>
            <a:r>
              <a:rPr sz="2000" dirty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10" dirty="0">
                <a:solidFill>
                  <a:srgbClr val="007CA4"/>
                </a:solidFill>
                <a:latin typeface="Microsoft Sans Serif"/>
                <a:cs typeface="Microsoft Sans Serif"/>
              </a:rPr>
              <a:t>обучения</a:t>
            </a:r>
            <a:endParaRPr sz="2000">
              <a:latin typeface="Microsoft Sans Serif"/>
              <a:cs typeface="Microsoft Sans Serif"/>
            </a:endParaRPr>
          </a:p>
        </p:txBody>
      </p:sp>
      <p:grpSp>
        <p:nvGrpSpPr>
          <p:cNvPr id="41" name="object 13"/>
          <p:cNvGrpSpPr/>
          <p:nvPr/>
        </p:nvGrpSpPr>
        <p:grpSpPr>
          <a:xfrm>
            <a:off x="1295399" y="2438400"/>
            <a:ext cx="838201" cy="2743200"/>
            <a:chOff x="1158239" y="2353592"/>
            <a:chExt cx="1026160" cy="2922270"/>
          </a:xfrm>
        </p:grpSpPr>
        <p:pic>
          <p:nvPicPr>
            <p:cNvPr id="42" name="object 1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76019" y="4333240"/>
              <a:ext cx="944880" cy="942340"/>
            </a:xfrm>
            <a:prstGeom prst="rect">
              <a:avLst/>
            </a:prstGeom>
          </p:spPr>
        </p:pic>
        <p:pic>
          <p:nvPicPr>
            <p:cNvPr id="43" name="object 15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378884" y="2353592"/>
              <a:ext cx="640750" cy="949394"/>
            </a:xfrm>
            <a:prstGeom prst="rect">
              <a:avLst/>
            </a:prstGeom>
          </p:spPr>
        </p:pic>
        <p:pic>
          <p:nvPicPr>
            <p:cNvPr id="44" name="object 1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158239" y="3309620"/>
              <a:ext cx="1026160" cy="1026159"/>
            </a:xfrm>
            <a:prstGeom prst="rect">
              <a:avLst/>
            </a:prstGeom>
          </p:spPr>
        </p:pic>
      </p:grpSp>
      <p:sp>
        <p:nvSpPr>
          <p:cNvPr id="45" name="object 9"/>
          <p:cNvSpPr txBox="1"/>
          <p:nvPr/>
        </p:nvSpPr>
        <p:spPr>
          <a:xfrm>
            <a:off x="2329816" y="4503420"/>
            <a:ext cx="9396094" cy="22313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822960" algn="l"/>
                <a:tab pos="2626360" algn="l"/>
                <a:tab pos="3795395" algn="l"/>
                <a:tab pos="4173854" algn="l"/>
                <a:tab pos="6592570" algn="l"/>
                <a:tab pos="7867650" algn="l"/>
                <a:tab pos="8238490" algn="l"/>
              </a:tabLst>
            </a:pPr>
            <a:r>
              <a:rPr sz="200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дол</a:t>
            </a:r>
            <a:r>
              <a:rPr sz="2000" spc="5" smtClean="0">
                <a:solidFill>
                  <a:srgbClr val="007CA4"/>
                </a:solidFill>
                <a:latin typeface="Microsoft Sans Serif"/>
                <a:cs typeface="Microsoft Sans Serif"/>
              </a:rPr>
              <a:t>я</a:t>
            </a:r>
            <a:r>
              <a:rPr sz="2000" smtClean="0">
                <a:solidFill>
                  <a:srgbClr val="007CA4"/>
                </a:solidFill>
                <a:latin typeface="Microsoft Sans Serif"/>
                <a:cs typeface="Microsoft Sans Serif"/>
              </a:rPr>
              <a:t>	</a:t>
            </a:r>
            <a:r>
              <a:rPr sz="2000" spc="-1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пр</a:t>
            </a:r>
            <a:r>
              <a:rPr sz="200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а</a:t>
            </a:r>
            <a:r>
              <a:rPr sz="2000" spc="-7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к</a:t>
            </a:r>
            <a:r>
              <a:rPr sz="2000" spc="-75" smtClean="0">
                <a:solidFill>
                  <a:srgbClr val="007CA4"/>
                </a:solidFill>
                <a:latin typeface="Microsoft Sans Serif"/>
                <a:cs typeface="Microsoft Sans Serif"/>
              </a:rPr>
              <a:t>т</a:t>
            </a:r>
            <a:r>
              <a:rPr sz="2000" spc="-1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ич</a:t>
            </a:r>
            <a:r>
              <a:rPr sz="2000" spc="-5" smtClean="0">
                <a:solidFill>
                  <a:srgbClr val="007CA4"/>
                </a:solidFill>
                <a:latin typeface="Microsoft Sans Serif"/>
                <a:cs typeface="Microsoft Sans Serif"/>
              </a:rPr>
              <a:t>е</a:t>
            </a:r>
            <a:r>
              <a:rPr sz="2000" spc="-65" smtClean="0">
                <a:solidFill>
                  <a:srgbClr val="007CA4"/>
                </a:solidFill>
                <a:latin typeface="Microsoft Sans Serif"/>
                <a:cs typeface="Microsoft Sans Serif"/>
              </a:rPr>
              <a:t>с</a:t>
            </a:r>
            <a:r>
              <a:rPr sz="2000" spc="-85" smtClean="0">
                <a:solidFill>
                  <a:srgbClr val="007CA4"/>
                </a:solidFill>
                <a:latin typeface="Microsoft Sans Serif"/>
                <a:cs typeface="Microsoft Sans Serif"/>
              </a:rPr>
              <a:t>к</a:t>
            </a:r>
            <a:r>
              <a:rPr sz="2000" spc="-5" smtClean="0">
                <a:solidFill>
                  <a:srgbClr val="007CA4"/>
                </a:solidFill>
                <a:latin typeface="Microsoft Sans Serif"/>
                <a:cs typeface="Microsoft Sans Serif"/>
              </a:rPr>
              <a:t>их</a:t>
            </a:r>
            <a:r>
              <a:rPr sz="2000" smtClean="0">
                <a:solidFill>
                  <a:srgbClr val="007CA4"/>
                </a:solidFill>
                <a:latin typeface="Microsoft Sans Serif"/>
                <a:cs typeface="Microsoft Sans Serif"/>
              </a:rPr>
              <a:t>	</a:t>
            </a:r>
            <a:r>
              <a:rPr sz="2000" spc="-45" smtClean="0">
                <a:solidFill>
                  <a:srgbClr val="007CA4"/>
                </a:solidFill>
                <a:latin typeface="Microsoft Sans Serif"/>
                <a:cs typeface="Microsoft Sans Serif"/>
              </a:rPr>
              <a:t>з</a:t>
            </a:r>
            <a:r>
              <a:rPr sz="2000" spc="-4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а</a:t>
            </a:r>
            <a:r>
              <a:rPr sz="2000" spc="-1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н</a:t>
            </a:r>
            <a:r>
              <a:rPr sz="2000" spc="-15" smtClean="0">
                <a:solidFill>
                  <a:srgbClr val="007CA4"/>
                </a:solidFill>
                <a:latin typeface="Microsoft Sans Serif"/>
                <a:cs typeface="Microsoft Sans Serif"/>
              </a:rPr>
              <a:t>я</a:t>
            </a:r>
            <a:r>
              <a:rPr sz="2000" spc="-20" smtClean="0">
                <a:solidFill>
                  <a:srgbClr val="007CA4"/>
                </a:solidFill>
                <a:latin typeface="Microsoft Sans Serif"/>
                <a:cs typeface="Microsoft Sans Serif"/>
              </a:rPr>
              <a:t>т</a:t>
            </a:r>
            <a:r>
              <a:rPr sz="2000" spc="-5" smtClean="0">
                <a:solidFill>
                  <a:srgbClr val="007CA4"/>
                </a:solidFill>
                <a:latin typeface="Microsoft Sans Serif"/>
                <a:cs typeface="Microsoft Sans Serif"/>
              </a:rPr>
              <a:t>ий</a:t>
            </a:r>
            <a:r>
              <a:rPr sz="2000" smtClean="0">
                <a:solidFill>
                  <a:srgbClr val="007CA4"/>
                </a:solidFill>
                <a:latin typeface="Microsoft Sans Serif"/>
                <a:cs typeface="Microsoft Sans Serif"/>
              </a:rPr>
              <a:t>	</a:t>
            </a:r>
            <a:r>
              <a:rPr sz="2000" spc="-5" smtClean="0">
                <a:solidFill>
                  <a:srgbClr val="007CA4"/>
                </a:solidFill>
                <a:latin typeface="Microsoft Sans Serif"/>
                <a:cs typeface="Microsoft Sans Serif"/>
              </a:rPr>
              <a:t>и</a:t>
            </a:r>
            <a:r>
              <a:rPr sz="2000" smtClean="0">
                <a:solidFill>
                  <a:srgbClr val="007CA4"/>
                </a:solidFill>
                <a:latin typeface="Microsoft Sans Serif"/>
                <a:cs typeface="Microsoft Sans Serif"/>
              </a:rPr>
              <a:t>	</a:t>
            </a:r>
            <a:r>
              <a:rPr sz="2000" spc="-15" smtClean="0">
                <a:solidFill>
                  <a:srgbClr val="007CA4"/>
                </a:solidFill>
                <a:latin typeface="Microsoft Sans Serif"/>
                <a:cs typeface="Microsoft Sans Serif"/>
              </a:rPr>
              <a:t>п</a:t>
            </a:r>
            <a:r>
              <a:rPr sz="2000" spc="-30" smtClean="0">
                <a:solidFill>
                  <a:srgbClr val="007CA4"/>
                </a:solidFill>
                <a:latin typeface="Microsoft Sans Serif"/>
                <a:cs typeface="Microsoft Sans Serif"/>
              </a:rPr>
              <a:t>р</a:t>
            </a:r>
            <a:r>
              <a:rPr sz="2000" spc="5" smtClean="0">
                <a:solidFill>
                  <a:srgbClr val="007CA4"/>
                </a:solidFill>
                <a:latin typeface="Microsoft Sans Serif"/>
                <a:cs typeface="Microsoft Sans Serif"/>
              </a:rPr>
              <a:t>о</a:t>
            </a:r>
            <a:r>
              <a:rPr sz="2000" spc="-45" smtClean="0">
                <a:solidFill>
                  <a:srgbClr val="007CA4"/>
                </a:solidFill>
                <a:latin typeface="Microsoft Sans Serif"/>
                <a:cs typeface="Microsoft Sans Serif"/>
              </a:rPr>
              <a:t>из</a:t>
            </a:r>
            <a:r>
              <a:rPr sz="2000" spc="-25" smtClean="0">
                <a:solidFill>
                  <a:srgbClr val="007CA4"/>
                </a:solidFill>
                <a:latin typeface="Microsoft Sans Serif"/>
                <a:cs typeface="Microsoft Sans Serif"/>
              </a:rPr>
              <a:t>в</a:t>
            </a:r>
            <a:r>
              <a:rPr sz="2000" spc="5" smtClean="0">
                <a:solidFill>
                  <a:srgbClr val="007CA4"/>
                </a:solidFill>
                <a:latin typeface="Microsoft Sans Serif"/>
                <a:cs typeface="Microsoft Sans Serif"/>
              </a:rPr>
              <a:t>о</a:t>
            </a:r>
            <a:r>
              <a:rPr sz="2000" spc="-1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дственн</a:t>
            </a:r>
            <a:r>
              <a:rPr sz="2000" spc="-25" smtClean="0">
                <a:solidFill>
                  <a:srgbClr val="007CA4"/>
                </a:solidFill>
                <a:latin typeface="Microsoft Sans Serif"/>
                <a:cs typeface="Microsoft Sans Serif"/>
              </a:rPr>
              <a:t>о</a:t>
            </a:r>
            <a:r>
              <a:rPr sz="2000" spc="-5" smtClean="0">
                <a:solidFill>
                  <a:srgbClr val="007CA4"/>
                </a:solidFill>
                <a:latin typeface="Microsoft Sans Serif"/>
                <a:cs typeface="Microsoft Sans Serif"/>
              </a:rPr>
              <a:t>й</a:t>
            </a:r>
            <a:r>
              <a:rPr sz="2000" smtClean="0">
                <a:solidFill>
                  <a:srgbClr val="007CA4"/>
                </a:solidFill>
                <a:latin typeface="Microsoft Sans Serif"/>
                <a:cs typeface="Microsoft Sans Serif"/>
              </a:rPr>
              <a:t>	</a:t>
            </a:r>
            <a:r>
              <a:rPr sz="2000" spc="-1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пр</a:t>
            </a:r>
            <a:r>
              <a:rPr sz="2000" spc="-2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а</a:t>
            </a:r>
            <a:r>
              <a:rPr sz="2000" spc="-7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к</a:t>
            </a:r>
            <a:r>
              <a:rPr sz="2000" spc="-55" smtClean="0">
                <a:solidFill>
                  <a:srgbClr val="007CA4"/>
                </a:solidFill>
                <a:latin typeface="Microsoft Sans Serif"/>
                <a:cs typeface="Microsoft Sans Serif"/>
              </a:rPr>
              <a:t>т</a:t>
            </a:r>
            <a:r>
              <a:rPr sz="2000" spc="-25" smtClean="0">
                <a:solidFill>
                  <a:srgbClr val="007CA4"/>
                </a:solidFill>
                <a:latin typeface="Microsoft Sans Serif"/>
                <a:cs typeface="Microsoft Sans Serif"/>
              </a:rPr>
              <a:t>и</a:t>
            </a:r>
            <a:r>
              <a:rPr sz="2000" spc="-14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к</a:t>
            </a:r>
            <a:r>
              <a:rPr sz="2000" spc="-5" smtClean="0">
                <a:solidFill>
                  <a:srgbClr val="007CA4"/>
                </a:solidFill>
                <a:latin typeface="Microsoft Sans Serif"/>
                <a:cs typeface="Microsoft Sans Serif"/>
              </a:rPr>
              <a:t>и</a:t>
            </a:r>
            <a:r>
              <a:rPr sz="2000" smtClean="0">
                <a:solidFill>
                  <a:srgbClr val="007CA4"/>
                </a:solidFill>
                <a:latin typeface="Microsoft Sans Serif"/>
                <a:cs typeface="Microsoft Sans Serif"/>
              </a:rPr>
              <a:t>	в	</a:t>
            </a:r>
            <a:r>
              <a:rPr sz="2000" spc="-20" smtClean="0">
                <a:solidFill>
                  <a:srgbClr val="007CA4"/>
                </a:solidFill>
                <a:latin typeface="Microsoft Sans Serif"/>
                <a:cs typeface="Microsoft Sans Serif"/>
              </a:rPr>
              <a:t>с</a:t>
            </a:r>
            <a:r>
              <a:rPr sz="2000" smtClean="0">
                <a:solidFill>
                  <a:srgbClr val="007CA4"/>
                </a:solidFill>
                <a:latin typeface="Microsoft Sans Serif"/>
                <a:cs typeface="Microsoft Sans Serif"/>
              </a:rPr>
              <a:t>т</a:t>
            </a:r>
            <a:r>
              <a:rPr sz="2000" spc="10" smtClean="0">
                <a:solidFill>
                  <a:srgbClr val="007CA4"/>
                </a:solidFill>
                <a:latin typeface="Microsoft Sans Serif"/>
                <a:cs typeface="Microsoft Sans Serif"/>
              </a:rPr>
              <a:t>р</a:t>
            </a:r>
            <a:r>
              <a:rPr sz="2000" spc="-20" smtClean="0">
                <a:solidFill>
                  <a:srgbClr val="007CA4"/>
                </a:solidFill>
                <a:latin typeface="Microsoft Sans Serif"/>
                <a:cs typeface="Microsoft Sans Serif"/>
              </a:rPr>
              <a:t>у</a:t>
            </a:r>
            <a:r>
              <a:rPr sz="2000" spc="-7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к</a:t>
            </a:r>
            <a:r>
              <a:rPr sz="2000" spc="-55" smtClean="0">
                <a:solidFill>
                  <a:srgbClr val="007CA4"/>
                </a:solidFill>
                <a:latin typeface="Microsoft Sans Serif"/>
                <a:cs typeface="Microsoft Sans Serif"/>
              </a:rPr>
              <a:t>т</a:t>
            </a:r>
            <a:r>
              <a:rPr sz="2000" spc="-20" smtClean="0">
                <a:solidFill>
                  <a:srgbClr val="007CA4"/>
                </a:solidFill>
                <a:latin typeface="Microsoft Sans Serif"/>
                <a:cs typeface="Microsoft Sans Serif"/>
              </a:rPr>
              <a:t>у</a:t>
            </a:r>
            <a:r>
              <a:rPr sz="2000" spc="5" smtClean="0">
                <a:solidFill>
                  <a:srgbClr val="007CA4"/>
                </a:solidFill>
                <a:latin typeface="Microsoft Sans Serif"/>
                <a:cs typeface="Microsoft Sans Serif"/>
              </a:rPr>
              <a:t>р</a:t>
            </a:r>
            <a:r>
              <a:rPr sz="200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е</a:t>
            </a:r>
            <a:endParaRPr lang="ru-RU" sz="2000" dirty="0" smtClean="0">
              <a:solidFill>
                <a:srgbClr val="007CA4"/>
              </a:solidFill>
              <a:latin typeface="Microsoft Sans Serif"/>
              <a:cs typeface="Microsoft Sans Serif"/>
            </a:endParaRPr>
          </a:p>
          <a:p>
            <a:pPr marL="12700">
              <a:spcBef>
                <a:spcPts val="100"/>
              </a:spcBef>
              <a:tabLst>
                <a:tab pos="822960" algn="l"/>
                <a:tab pos="2626360" algn="l"/>
                <a:tab pos="3795395" algn="l"/>
                <a:tab pos="4173854" algn="l"/>
                <a:tab pos="6592570" algn="l"/>
                <a:tab pos="7867650" algn="l"/>
                <a:tab pos="8238490" algn="l"/>
              </a:tabLst>
            </a:pPr>
            <a:r>
              <a:rPr lang="ru-RU" sz="2000" spc="-10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образовательной</a:t>
            </a:r>
            <a:r>
              <a:rPr lang="ru-RU" sz="2000" spc="-30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20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программы</a:t>
            </a:r>
            <a:r>
              <a:rPr lang="ru-RU" sz="2000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увеличивается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50520" algn="l"/>
                <a:tab pos="2243455" algn="l"/>
                <a:tab pos="3599815" algn="l"/>
              </a:tabLst>
            </a:pPr>
            <a:r>
              <a:rPr lang="ru-RU" sz="2000" b="1" spc="-5" dirty="0" smtClean="0">
                <a:solidFill>
                  <a:srgbClr val="ED7103"/>
                </a:solidFill>
                <a:latin typeface="Arial"/>
                <a:cs typeface="Arial"/>
              </a:rPr>
              <a:t>«</a:t>
            </a:r>
            <a:r>
              <a:rPr lang="ru-RU" sz="2000" b="1" spc="-5" dirty="0" err="1" smtClean="0">
                <a:solidFill>
                  <a:srgbClr val="ED7103"/>
                </a:solidFill>
                <a:latin typeface="Arial"/>
                <a:cs typeface="Arial"/>
              </a:rPr>
              <a:t>Профессионалитет</a:t>
            </a:r>
            <a:r>
              <a:rPr lang="ru-RU" sz="2000" b="1" spc="-5" dirty="0" smtClean="0">
                <a:solidFill>
                  <a:srgbClr val="ED7103"/>
                </a:solidFill>
                <a:latin typeface="Arial"/>
                <a:cs typeface="Arial"/>
              </a:rPr>
              <a:t>»</a:t>
            </a:r>
            <a:r>
              <a:rPr lang="ru-RU" sz="2000" b="1" spc="385" dirty="0" smtClean="0">
                <a:solidFill>
                  <a:srgbClr val="ED7103"/>
                </a:solidFill>
                <a:latin typeface="Arial"/>
                <a:cs typeface="Arial"/>
              </a:rPr>
              <a:t> </a:t>
            </a:r>
            <a:r>
              <a:rPr lang="ru-RU" sz="2000" b="1" dirty="0" smtClean="0">
                <a:solidFill>
                  <a:srgbClr val="007CA4"/>
                </a:solidFill>
                <a:latin typeface="Arial"/>
                <a:cs typeface="Arial"/>
              </a:rPr>
              <a:t>–</a:t>
            </a:r>
            <a:r>
              <a:rPr lang="ru-RU" sz="2000" b="1" spc="390" dirty="0" smtClean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lang="ru-RU" sz="2000" b="1" spc="-10" dirty="0" smtClean="0">
                <a:solidFill>
                  <a:srgbClr val="007CA4"/>
                </a:solidFill>
                <a:latin typeface="Arial"/>
                <a:cs typeface="Arial"/>
              </a:rPr>
              <a:t>это</a:t>
            </a:r>
            <a:r>
              <a:rPr lang="ru-RU" sz="2000" b="1" spc="385" dirty="0" smtClean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lang="ru-RU" sz="2000" b="1" spc="-5" dirty="0" smtClean="0">
                <a:solidFill>
                  <a:srgbClr val="007CA4"/>
                </a:solidFill>
                <a:latin typeface="Arial"/>
                <a:cs typeface="Arial"/>
              </a:rPr>
              <a:t>интеграция</a:t>
            </a:r>
            <a:r>
              <a:rPr lang="ru-RU" sz="2000" b="1" spc="400" dirty="0" smtClean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lang="ru-RU" sz="2000" b="1" spc="-5" dirty="0" smtClean="0">
                <a:solidFill>
                  <a:srgbClr val="ED7103"/>
                </a:solidFill>
                <a:latin typeface="Arial"/>
                <a:cs typeface="Arial"/>
              </a:rPr>
              <a:t>теоретического</a:t>
            </a:r>
            <a:r>
              <a:rPr lang="ru-RU" sz="2000" b="1" spc="395" dirty="0" smtClean="0">
                <a:solidFill>
                  <a:srgbClr val="ED7103"/>
                </a:solidFill>
                <a:latin typeface="Arial"/>
                <a:cs typeface="Arial"/>
              </a:rPr>
              <a:t> </a:t>
            </a:r>
            <a:r>
              <a:rPr lang="ru-RU" sz="2000" b="1" dirty="0" smtClean="0">
                <a:solidFill>
                  <a:srgbClr val="ED7103"/>
                </a:solidFill>
                <a:latin typeface="Arial"/>
                <a:cs typeface="Arial"/>
              </a:rPr>
              <a:t>обучения и	</a:t>
            </a:r>
            <a:r>
              <a:rPr lang="ru-RU" sz="2000" b="1" spc="-10" dirty="0" smtClean="0">
                <a:solidFill>
                  <a:srgbClr val="ED7103"/>
                </a:solidFill>
                <a:latin typeface="Arial"/>
                <a:cs typeface="Arial"/>
              </a:rPr>
              <a:t>практических	навыков</a:t>
            </a:r>
            <a:r>
              <a:rPr lang="ru-RU" sz="2000" b="1" spc="-10" dirty="0" smtClean="0">
                <a:solidFill>
                  <a:srgbClr val="007CA4"/>
                </a:solidFill>
                <a:latin typeface="Arial"/>
                <a:cs typeface="Arial"/>
              </a:rPr>
              <a:t>,	</a:t>
            </a:r>
            <a:r>
              <a:rPr lang="ru-RU" sz="2000" b="1" spc="-5" dirty="0" smtClean="0">
                <a:solidFill>
                  <a:srgbClr val="007CA4"/>
                </a:solidFill>
                <a:latin typeface="Arial"/>
                <a:cs typeface="Arial"/>
              </a:rPr>
              <a:t>необходимых работодателю</a:t>
            </a:r>
            <a:endParaRPr lang="ru-RU" sz="2000" dirty="0" smtClean="0">
              <a:latin typeface="Arial"/>
              <a:cs typeface="Arial"/>
            </a:endParaRPr>
          </a:p>
          <a:p>
            <a:pPr marL="12700">
              <a:spcBef>
                <a:spcPts val="100"/>
              </a:spcBef>
              <a:tabLst>
                <a:tab pos="822960" algn="l"/>
                <a:tab pos="2626360" algn="l"/>
                <a:tab pos="3795395" algn="l"/>
                <a:tab pos="4173854" algn="l"/>
                <a:tab pos="6592570" algn="l"/>
                <a:tab pos="7867650" algn="l"/>
                <a:tab pos="8238490" algn="l"/>
              </a:tabLst>
            </a:pPr>
            <a:endParaRPr lang="ru-RU" sz="2000" dirty="0" smtClean="0">
              <a:latin typeface="Arial"/>
              <a:cs typeface="Arial"/>
            </a:endParaRPr>
          </a:p>
          <a:p>
            <a:pPr marL="12700">
              <a:spcBef>
                <a:spcPts val="100"/>
              </a:spcBef>
              <a:tabLst>
                <a:tab pos="822960" algn="l"/>
                <a:tab pos="2626360" algn="l"/>
                <a:tab pos="3795395" algn="l"/>
                <a:tab pos="4173854" algn="l"/>
                <a:tab pos="6592570" algn="l"/>
                <a:tab pos="7867650" algn="l"/>
                <a:tab pos="8238490" algn="l"/>
              </a:tabLst>
            </a:pPr>
            <a:endParaRPr lang="ru-RU" sz="2000" dirty="0" smtClean="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822960" algn="l"/>
                <a:tab pos="2626360" algn="l"/>
                <a:tab pos="3795395" algn="l"/>
                <a:tab pos="4173854" algn="l"/>
                <a:tab pos="6592570" algn="l"/>
                <a:tab pos="7867650" algn="l"/>
                <a:tab pos="8238490" algn="l"/>
              </a:tabLst>
            </a:pPr>
            <a:endParaRPr sz="2000">
              <a:latin typeface="Microsoft Sans Serif"/>
              <a:cs typeface="Microsoft Sans Serif"/>
            </a:endParaRPr>
          </a:p>
        </p:txBody>
      </p:sp>
      <p:pic>
        <p:nvPicPr>
          <p:cNvPr id="57" name="Рисунок 56" descr="E:\Documents and Settings\Comp\Рабочий стол\МЕТОДИЧЕСКАЯ РАБОТА КОЛЛЕДЖА\МЕТОДИЧЕСКАЯ РАБОТА КОЛЛЕДЖА 2018-2019 УЧ. ГОД\рекламная и сувенирная продукция к 120-летию\эмб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1049000" y="228601"/>
            <a:ext cx="857257" cy="843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5004068"/>
            <a:ext cx="5791200" cy="1853932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2599435" y="4139502"/>
            <a:ext cx="946150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2366010" algn="ctr">
              <a:lnSpc>
                <a:spcPct val="100000"/>
              </a:lnSpc>
              <a:spcBef>
                <a:spcPts val="100"/>
              </a:spcBef>
            </a:pPr>
            <a:r>
              <a:rPr lang="ru-RU" sz="2000" spc="-5" dirty="0" smtClean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endParaRPr sz="200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143000" y="3215639"/>
            <a:ext cx="1478281" cy="523240"/>
          </a:xfrm>
          <a:custGeom>
            <a:avLst/>
            <a:gdLst/>
            <a:ahLst/>
            <a:cxnLst/>
            <a:rect l="l" t="t" r="r" b="b"/>
            <a:pathLst>
              <a:path w="1478280" h="523239">
                <a:moveTo>
                  <a:pt x="1478280" y="0"/>
                </a:moveTo>
                <a:lnTo>
                  <a:pt x="0" y="0"/>
                </a:lnTo>
                <a:lnTo>
                  <a:pt x="0" y="523240"/>
                </a:lnTo>
                <a:lnTo>
                  <a:pt x="1478280" y="523240"/>
                </a:lnTo>
                <a:lnTo>
                  <a:pt x="147828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3" name="object 2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40416" y="203193"/>
            <a:ext cx="146923" cy="191848"/>
          </a:xfrm>
          <a:prstGeom prst="rect">
            <a:avLst/>
          </a:prstGeom>
        </p:spPr>
      </p:pic>
      <p:sp>
        <p:nvSpPr>
          <p:cNvPr id="24" name="object 24"/>
          <p:cNvSpPr/>
          <p:nvPr/>
        </p:nvSpPr>
        <p:spPr>
          <a:xfrm>
            <a:off x="821753" y="132080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621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802124" y="132081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822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6" name="object 2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207262" y="185425"/>
            <a:ext cx="182885" cy="206317"/>
          </a:xfrm>
          <a:prstGeom prst="rect">
            <a:avLst/>
          </a:prstGeom>
        </p:spPr>
      </p:pic>
      <p:sp>
        <p:nvSpPr>
          <p:cNvPr id="27" name="object 27"/>
          <p:cNvSpPr/>
          <p:nvPr/>
        </p:nvSpPr>
        <p:spPr>
          <a:xfrm>
            <a:off x="2805426" y="132081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822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793484" y="132081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822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738432" y="132080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621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6755125" y="132081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822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1" name="object 3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203191" y="177796"/>
            <a:ext cx="173508" cy="227883"/>
          </a:xfrm>
          <a:prstGeom prst="rect">
            <a:avLst/>
          </a:prstGeom>
        </p:spPr>
      </p:pic>
      <p:pic>
        <p:nvPicPr>
          <p:cNvPr id="32" name="object 3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206241" y="167654"/>
            <a:ext cx="129541" cy="246366"/>
          </a:xfrm>
          <a:prstGeom prst="rect">
            <a:avLst/>
          </a:prstGeom>
        </p:spPr>
      </p:pic>
      <p:pic>
        <p:nvPicPr>
          <p:cNvPr id="33" name="object 3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139012" y="215901"/>
            <a:ext cx="192448" cy="189313"/>
          </a:xfrm>
          <a:prstGeom prst="rect">
            <a:avLst/>
          </a:prstGeom>
        </p:spPr>
      </p:pic>
      <p:sp>
        <p:nvSpPr>
          <p:cNvPr id="34" name="object 34"/>
          <p:cNvSpPr/>
          <p:nvPr/>
        </p:nvSpPr>
        <p:spPr>
          <a:xfrm>
            <a:off x="6154420" y="167640"/>
            <a:ext cx="177801" cy="254635"/>
          </a:xfrm>
          <a:custGeom>
            <a:avLst/>
            <a:gdLst/>
            <a:ahLst/>
            <a:cxnLst/>
            <a:rect l="l" t="t" r="r" b="b"/>
            <a:pathLst>
              <a:path w="177800" h="254634">
                <a:moveTo>
                  <a:pt x="113169" y="122859"/>
                </a:moveTo>
                <a:lnTo>
                  <a:pt x="111429" y="110337"/>
                </a:lnTo>
                <a:lnTo>
                  <a:pt x="106641" y="100164"/>
                </a:lnTo>
                <a:lnTo>
                  <a:pt x="99529" y="93319"/>
                </a:lnTo>
                <a:lnTo>
                  <a:pt x="90792" y="90805"/>
                </a:lnTo>
                <a:lnTo>
                  <a:pt x="82765" y="93319"/>
                </a:lnTo>
                <a:lnTo>
                  <a:pt x="76022" y="100164"/>
                </a:lnTo>
                <a:lnTo>
                  <a:pt x="71374" y="110337"/>
                </a:lnTo>
                <a:lnTo>
                  <a:pt x="69646" y="122859"/>
                </a:lnTo>
                <a:lnTo>
                  <a:pt x="71374" y="134353"/>
                </a:lnTo>
                <a:lnTo>
                  <a:pt x="76022" y="144005"/>
                </a:lnTo>
                <a:lnTo>
                  <a:pt x="82765" y="150660"/>
                </a:lnTo>
                <a:lnTo>
                  <a:pt x="90792" y="153136"/>
                </a:lnTo>
                <a:lnTo>
                  <a:pt x="99529" y="150660"/>
                </a:lnTo>
                <a:lnTo>
                  <a:pt x="106641" y="144005"/>
                </a:lnTo>
                <a:lnTo>
                  <a:pt x="111429" y="134353"/>
                </a:lnTo>
                <a:lnTo>
                  <a:pt x="113169" y="122859"/>
                </a:lnTo>
                <a:close/>
              </a:path>
              <a:path w="177800" h="254634">
                <a:moveTo>
                  <a:pt x="177787" y="87134"/>
                </a:moveTo>
                <a:lnTo>
                  <a:pt x="175615" y="71755"/>
                </a:lnTo>
                <a:lnTo>
                  <a:pt x="165163" y="49860"/>
                </a:lnTo>
                <a:lnTo>
                  <a:pt x="155930" y="30492"/>
                </a:lnTo>
                <a:lnTo>
                  <a:pt x="141782" y="17157"/>
                </a:lnTo>
                <a:lnTo>
                  <a:pt x="141782" y="122859"/>
                </a:lnTo>
                <a:lnTo>
                  <a:pt x="137833" y="150520"/>
                </a:lnTo>
                <a:lnTo>
                  <a:pt x="127012" y="173164"/>
                </a:lnTo>
                <a:lnTo>
                  <a:pt x="110820" y="188468"/>
                </a:lnTo>
                <a:lnTo>
                  <a:pt x="90792" y="194081"/>
                </a:lnTo>
                <a:lnTo>
                  <a:pt x="71475" y="188468"/>
                </a:lnTo>
                <a:lnTo>
                  <a:pt x="55651" y="173164"/>
                </a:lnTo>
                <a:lnTo>
                  <a:pt x="44958" y="150520"/>
                </a:lnTo>
                <a:lnTo>
                  <a:pt x="41033" y="122859"/>
                </a:lnTo>
                <a:lnTo>
                  <a:pt x="44958" y="94183"/>
                </a:lnTo>
                <a:lnTo>
                  <a:pt x="55651" y="71005"/>
                </a:lnTo>
                <a:lnTo>
                  <a:pt x="71475" y="55511"/>
                </a:lnTo>
                <a:lnTo>
                  <a:pt x="90792" y="49860"/>
                </a:lnTo>
                <a:lnTo>
                  <a:pt x="110820" y="55511"/>
                </a:lnTo>
                <a:lnTo>
                  <a:pt x="127012" y="71005"/>
                </a:lnTo>
                <a:lnTo>
                  <a:pt x="137833" y="94183"/>
                </a:lnTo>
                <a:lnTo>
                  <a:pt x="141782" y="122859"/>
                </a:lnTo>
                <a:lnTo>
                  <a:pt x="141782" y="17157"/>
                </a:lnTo>
                <a:lnTo>
                  <a:pt x="126682" y="2921"/>
                </a:lnTo>
                <a:lnTo>
                  <a:pt x="116230" y="0"/>
                </a:lnTo>
                <a:lnTo>
                  <a:pt x="65849" y="0"/>
                </a:lnTo>
                <a:lnTo>
                  <a:pt x="55613" y="2921"/>
                </a:lnTo>
                <a:lnTo>
                  <a:pt x="26733" y="30492"/>
                </a:lnTo>
                <a:lnTo>
                  <a:pt x="7188" y="71755"/>
                </a:lnTo>
                <a:lnTo>
                  <a:pt x="0" y="122859"/>
                </a:lnTo>
                <a:lnTo>
                  <a:pt x="7188" y="173494"/>
                </a:lnTo>
                <a:lnTo>
                  <a:pt x="26733" y="215455"/>
                </a:lnTo>
                <a:lnTo>
                  <a:pt x="55613" y="244055"/>
                </a:lnTo>
                <a:lnTo>
                  <a:pt x="88734" y="254012"/>
                </a:lnTo>
                <a:lnTo>
                  <a:pt x="92887" y="254012"/>
                </a:lnTo>
                <a:lnTo>
                  <a:pt x="126682" y="244055"/>
                </a:lnTo>
                <a:lnTo>
                  <a:pt x="155930" y="215455"/>
                </a:lnTo>
                <a:lnTo>
                  <a:pt x="165950" y="194081"/>
                </a:lnTo>
                <a:lnTo>
                  <a:pt x="175615" y="173494"/>
                </a:lnTo>
                <a:lnTo>
                  <a:pt x="177787" y="158254"/>
                </a:lnTo>
                <a:lnTo>
                  <a:pt x="177787" y="87134"/>
                </a:lnTo>
                <a:close/>
              </a:path>
            </a:pathLst>
          </a:custGeom>
          <a:solidFill>
            <a:srgbClr val="2A5A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7200899" y="181287"/>
            <a:ext cx="181611" cy="213360"/>
          </a:xfrm>
          <a:custGeom>
            <a:avLst/>
            <a:gdLst/>
            <a:ahLst/>
            <a:cxnLst/>
            <a:rect l="l" t="t" r="r" b="b"/>
            <a:pathLst>
              <a:path w="181609" h="213360">
                <a:moveTo>
                  <a:pt x="181444" y="0"/>
                </a:moveTo>
                <a:lnTo>
                  <a:pt x="92935" y="0"/>
                </a:lnTo>
                <a:lnTo>
                  <a:pt x="0" y="213304"/>
                </a:lnTo>
                <a:lnTo>
                  <a:pt x="88510" y="213304"/>
                </a:lnTo>
                <a:lnTo>
                  <a:pt x="181444" y="0"/>
                </a:lnTo>
                <a:close/>
              </a:path>
            </a:pathLst>
          </a:custGeom>
          <a:solidFill>
            <a:srgbClr val="ED33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5810313" y="132080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621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7" name="object 3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1600" y="174413"/>
            <a:ext cx="354866" cy="389466"/>
          </a:xfrm>
          <a:prstGeom prst="rect">
            <a:avLst/>
          </a:prstGeom>
        </p:spPr>
      </p:pic>
      <p:sp>
        <p:nvSpPr>
          <p:cNvPr id="38" name="Заголовок 37"/>
          <p:cNvSpPr>
            <a:spLocks noGrp="1"/>
          </p:cNvSpPr>
          <p:nvPr>
            <p:ph type="title"/>
          </p:nvPr>
        </p:nvSpPr>
        <p:spPr>
          <a:xfrm>
            <a:off x="238127" y="708278"/>
            <a:ext cx="7077708" cy="984885"/>
          </a:xfrm>
        </p:spPr>
        <p:txBody>
          <a:bodyPr/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pc="-5" dirty="0" smtClean="0"/>
              <a:t>За</a:t>
            </a:r>
            <a:r>
              <a:rPr lang="ru-RU" spc="-40" dirty="0" smtClean="0"/>
              <a:t> </a:t>
            </a:r>
            <a:r>
              <a:rPr lang="ru-RU" spc="-5" dirty="0" smtClean="0"/>
              <a:t>счет</a:t>
            </a:r>
            <a:r>
              <a:rPr lang="ru-RU" spc="-40" dirty="0" smtClean="0"/>
              <a:t> </a:t>
            </a:r>
            <a:r>
              <a:rPr lang="ru-RU" dirty="0" smtClean="0"/>
              <a:t>чего</a:t>
            </a:r>
            <a:r>
              <a:rPr lang="ru-RU" spc="-15" dirty="0" smtClean="0"/>
              <a:t> </a:t>
            </a:r>
            <a:r>
              <a:rPr lang="ru-RU" spc="-10" dirty="0" smtClean="0"/>
              <a:t>достигается</a:t>
            </a:r>
            <a:br>
              <a:rPr lang="ru-RU" spc="-10" dirty="0" smtClean="0"/>
            </a:br>
            <a:r>
              <a:rPr lang="ru-RU" spc="-5" dirty="0" smtClean="0"/>
              <a:t>высокий</a:t>
            </a:r>
            <a:r>
              <a:rPr lang="ru-RU" spc="-35" dirty="0" smtClean="0"/>
              <a:t> </a:t>
            </a:r>
            <a:r>
              <a:rPr lang="ru-RU" spc="-10" dirty="0" smtClean="0"/>
              <a:t>уровень</a:t>
            </a:r>
            <a:r>
              <a:rPr lang="ru-RU" dirty="0" smtClean="0"/>
              <a:t> </a:t>
            </a:r>
            <a:r>
              <a:rPr lang="ru-RU" spc="-5" dirty="0" smtClean="0"/>
              <a:t>подготовки?</a:t>
            </a:r>
            <a:endParaRPr lang="ru-RU" dirty="0"/>
          </a:p>
        </p:txBody>
      </p:sp>
      <p:grpSp>
        <p:nvGrpSpPr>
          <p:cNvPr id="21" name="object 5"/>
          <p:cNvGrpSpPr/>
          <p:nvPr/>
        </p:nvGrpSpPr>
        <p:grpSpPr>
          <a:xfrm>
            <a:off x="2362202" y="2438400"/>
            <a:ext cx="9669780" cy="2933700"/>
            <a:chOff x="2194560" y="2415539"/>
            <a:chExt cx="9669780" cy="2933700"/>
          </a:xfrm>
        </p:grpSpPr>
        <p:sp>
          <p:nvSpPr>
            <p:cNvPr id="22" name="object 6"/>
            <p:cNvSpPr/>
            <p:nvPr/>
          </p:nvSpPr>
          <p:spPr>
            <a:xfrm>
              <a:off x="2207260" y="4434839"/>
              <a:ext cx="9639300" cy="901700"/>
            </a:xfrm>
            <a:custGeom>
              <a:avLst/>
              <a:gdLst/>
              <a:ahLst/>
              <a:cxnLst/>
              <a:rect l="l" t="t" r="r" b="b"/>
              <a:pathLst>
                <a:path w="9639300" h="901700">
                  <a:moveTo>
                    <a:pt x="9489059" y="0"/>
                  </a:moveTo>
                  <a:lnTo>
                    <a:pt x="150240" y="0"/>
                  </a:lnTo>
                  <a:lnTo>
                    <a:pt x="102770" y="7663"/>
                  </a:lnTo>
                  <a:lnTo>
                    <a:pt x="61529" y="29000"/>
                  </a:lnTo>
                  <a:lnTo>
                    <a:pt x="29000" y="61529"/>
                  </a:lnTo>
                  <a:lnTo>
                    <a:pt x="7663" y="102770"/>
                  </a:lnTo>
                  <a:lnTo>
                    <a:pt x="0" y="150241"/>
                  </a:lnTo>
                  <a:lnTo>
                    <a:pt x="0" y="751459"/>
                  </a:lnTo>
                  <a:lnTo>
                    <a:pt x="7663" y="798929"/>
                  </a:lnTo>
                  <a:lnTo>
                    <a:pt x="29000" y="840170"/>
                  </a:lnTo>
                  <a:lnTo>
                    <a:pt x="61529" y="872699"/>
                  </a:lnTo>
                  <a:lnTo>
                    <a:pt x="102770" y="894036"/>
                  </a:lnTo>
                  <a:lnTo>
                    <a:pt x="150240" y="901700"/>
                  </a:lnTo>
                  <a:lnTo>
                    <a:pt x="9489059" y="901700"/>
                  </a:lnTo>
                  <a:lnTo>
                    <a:pt x="9536529" y="894036"/>
                  </a:lnTo>
                  <a:lnTo>
                    <a:pt x="9577770" y="872699"/>
                  </a:lnTo>
                  <a:lnTo>
                    <a:pt x="9610299" y="840170"/>
                  </a:lnTo>
                  <a:lnTo>
                    <a:pt x="9631636" y="798929"/>
                  </a:lnTo>
                  <a:lnTo>
                    <a:pt x="9639300" y="751459"/>
                  </a:lnTo>
                  <a:lnTo>
                    <a:pt x="9639300" y="150241"/>
                  </a:lnTo>
                  <a:lnTo>
                    <a:pt x="9631636" y="102770"/>
                  </a:lnTo>
                  <a:lnTo>
                    <a:pt x="9610299" y="61529"/>
                  </a:lnTo>
                  <a:lnTo>
                    <a:pt x="9577770" y="29000"/>
                  </a:lnTo>
                  <a:lnTo>
                    <a:pt x="9536529" y="7663"/>
                  </a:lnTo>
                  <a:lnTo>
                    <a:pt x="948905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7"/>
            <p:cNvSpPr/>
            <p:nvPr/>
          </p:nvSpPr>
          <p:spPr>
            <a:xfrm>
              <a:off x="2207260" y="2428239"/>
              <a:ext cx="9644380" cy="2908300"/>
            </a:xfrm>
            <a:custGeom>
              <a:avLst/>
              <a:gdLst/>
              <a:ahLst/>
              <a:cxnLst/>
              <a:rect l="l" t="t" r="r" b="b"/>
              <a:pathLst>
                <a:path w="9644380" h="2908300">
                  <a:moveTo>
                    <a:pt x="0" y="2156841"/>
                  </a:moveTo>
                  <a:lnTo>
                    <a:pt x="7663" y="2109370"/>
                  </a:lnTo>
                  <a:lnTo>
                    <a:pt x="29000" y="2068129"/>
                  </a:lnTo>
                  <a:lnTo>
                    <a:pt x="61529" y="2035600"/>
                  </a:lnTo>
                  <a:lnTo>
                    <a:pt x="102770" y="2014263"/>
                  </a:lnTo>
                  <a:lnTo>
                    <a:pt x="150240" y="2006600"/>
                  </a:lnTo>
                  <a:lnTo>
                    <a:pt x="9489059" y="2006600"/>
                  </a:lnTo>
                  <a:lnTo>
                    <a:pt x="9536529" y="2014263"/>
                  </a:lnTo>
                  <a:lnTo>
                    <a:pt x="9577770" y="2035600"/>
                  </a:lnTo>
                  <a:lnTo>
                    <a:pt x="9610299" y="2068129"/>
                  </a:lnTo>
                  <a:lnTo>
                    <a:pt x="9631636" y="2109370"/>
                  </a:lnTo>
                  <a:lnTo>
                    <a:pt x="9639300" y="2156841"/>
                  </a:lnTo>
                  <a:lnTo>
                    <a:pt x="9639300" y="2758059"/>
                  </a:lnTo>
                  <a:lnTo>
                    <a:pt x="9631636" y="2805529"/>
                  </a:lnTo>
                  <a:lnTo>
                    <a:pt x="9610299" y="2846770"/>
                  </a:lnTo>
                  <a:lnTo>
                    <a:pt x="9577770" y="2879299"/>
                  </a:lnTo>
                  <a:lnTo>
                    <a:pt x="9536529" y="2900636"/>
                  </a:lnTo>
                  <a:lnTo>
                    <a:pt x="9489059" y="2908300"/>
                  </a:lnTo>
                  <a:lnTo>
                    <a:pt x="150240" y="2908300"/>
                  </a:lnTo>
                  <a:lnTo>
                    <a:pt x="102770" y="2900636"/>
                  </a:lnTo>
                  <a:lnTo>
                    <a:pt x="61529" y="2879299"/>
                  </a:lnTo>
                  <a:lnTo>
                    <a:pt x="29000" y="2846770"/>
                  </a:lnTo>
                  <a:lnTo>
                    <a:pt x="7663" y="2805529"/>
                  </a:lnTo>
                  <a:lnTo>
                    <a:pt x="0" y="2758059"/>
                  </a:lnTo>
                  <a:lnTo>
                    <a:pt x="0" y="2156841"/>
                  </a:lnTo>
                  <a:close/>
                </a:path>
                <a:path w="9644380" h="2908300">
                  <a:moveTo>
                    <a:pt x="0" y="149860"/>
                  </a:moveTo>
                  <a:lnTo>
                    <a:pt x="7636" y="102477"/>
                  </a:lnTo>
                  <a:lnTo>
                    <a:pt x="28903" y="61337"/>
                  </a:lnTo>
                  <a:lnTo>
                    <a:pt x="61337" y="28903"/>
                  </a:lnTo>
                  <a:lnTo>
                    <a:pt x="102477" y="7636"/>
                  </a:lnTo>
                  <a:lnTo>
                    <a:pt x="149859" y="0"/>
                  </a:lnTo>
                  <a:lnTo>
                    <a:pt x="9489440" y="0"/>
                  </a:lnTo>
                  <a:lnTo>
                    <a:pt x="9536822" y="7636"/>
                  </a:lnTo>
                  <a:lnTo>
                    <a:pt x="9577962" y="28903"/>
                  </a:lnTo>
                  <a:lnTo>
                    <a:pt x="9610396" y="61337"/>
                  </a:lnTo>
                  <a:lnTo>
                    <a:pt x="9631663" y="102477"/>
                  </a:lnTo>
                  <a:lnTo>
                    <a:pt x="9639300" y="149860"/>
                  </a:lnTo>
                  <a:lnTo>
                    <a:pt x="9639300" y="749300"/>
                  </a:lnTo>
                  <a:lnTo>
                    <a:pt x="9631663" y="796682"/>
                  </a:lnTo>
                  <a:lnTo>
                    <a:pt x="9610396" y="837822"/>
                  </a:lnTo>
                  <a:lnTo>
                    <a:pt x="9577962" y="870256"/>
                  </a:lnTo>
                  <a:lnTo>
                    <a:pt x="9536822" y="891523"/>
                  </a:lnTo>
                  <a:lnTo>
                    <a:pt x="9489440" y="899160"/>
                  </a:lnTo>
                  <a:lnTo>
                    <a:pt x="149859" y="899160"/>
                  </a:lnTo>
                  <a:lnTo>
                    <a:pt x="102477" y="891523"/>
                  </a:lnTo>
                  <a:lnTo>
                    <a:pt x="61337" y="870256"/>
                  </a:lnTo>
                  <a:lnTo>
                    <a:pt x="28903" y="837822"/>
                  </a:lnTo>
                  <a:lnTo>
                    <a:pt x="7636" y="796682"/>
                  </a:lnTo>
                  <a:lnTo>
                    <a:pt x="0" y="749300"/>
                  </a:lnTo>
                  <a:lnTo>
                    <a:pt x="0" y="149860"/>
                  </a:lnTo>
                  <a:close/>
                </a:path>
                <a:path w="9644380" h="2908300">
                  <a:moveTo>
                    <a:pt x="0" y="1153160"/>
                  </a:moveTo>
                  <a:lnTo>
                    <a:pt x="7636" y="1105777"/>
                  </a:lnTo>
                  <a:lnTo>
                    <a:pt x="28903" y="1064637"/>
                  </a:lnTo>
                  <a:lnTo>
                    <a:pt x="61337" y="1032203"/>
                  </a:lnTo>
                  <a:lnTo>
                    <a:pt x="102477" y="1010936"/>
                  </a:lnTo>
                  <a:lnTo>
                    <a:pt x="149859" y="1003300"/>
                  </a:lnTo>
                  <a:lnTo>
                    <a:pt x="9494519" y="1003300"/>
                  </a:lnTo>
                  <a:lnTo>
                    <a:pt x="9541902" y="1010936"/>
                  </a:lnTo>
                  <a:lnTo>
                    <a:pt x="9583042" y="1032203"/>
                  </a:lnTo>
                  <a:lnTo>
                    <a:pt x="9615476" y="1064637"/>
                  </a:lnTo>
                  <a:lnTo>
                    <a:pt x="9636743" y="1105777"/>
                  </a:lnTo>
                  <a:lnTo>
                    <a:pt x="9644380" y="1153160"/>
                  </a:lnTo>
                  <a:lnTo>
                    <a:pt x="9644380" y="1752600"/>
                  </a:lnTo>
                  <a:lnTo>
                    <a:pt x="9636743" y="1799982"/>
                  </a:lnTo>
                  <a:lnTo>
                    <a:pt x="9615476" y="1841122"/>
                  </a:lnTo>
                  <a:lnTo>
                    <a:pt x="9583042" y="1873556"/>
                  </a:lnTo>
                  <a:lnTo>
                    <a:pt x="9541902" y="1894823"/>
                  </a:lnTo>
                  <a:lnTo>
                    <a:pt x="9494519" y="1902460"/>
                  </a:lnTo>
                  <a:lnTo>
                    <a:pt x="149859" y="1902460"/>
                  </a:lnTo>
                  <a:lnTo>
                    <a:pt x="102477" y="1894823"/>
                  </a:lnTo>
                  <a:lnTo>
                    <a:pt x="61337" y="1873556"/>
                  </a:lnTo>
                  <a:lnTo>
                    <a:pt x="28903" y="1841122"/>
                  </a:lnTo>
                  <a:lnTo>
                    <a:pt x="7636" y="1799982"/>
                  </a:lnTo>
                  <a:lnTo>
                    <a:pt x="0" y="1752600"/>
                  </a:lnTo>
                  <a:lnTo>
                    <a:pt x="0" y="1153160"/>
                  </a:lnTo>
                  <a:close/>
                </a:path>
              </a:pathLst>
            </a:custGeom>
            <a:ln w="25400">
              <a:solidFill>
                <a:srgbClr val="007C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0" name="Прямоугольник 39"/>
          <p:cNvSpPr/>
          <p:nvPr/>
        </p:nvSpPr>
        <p:spPr>
          <a:xfrm>
            <a:off x="2362200" y="2362201"/>
            <a:ext cx="952500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225425" algn="just">
              <a:lnSpc>
                <a:spcPct val="100000"/>
              </a:lnSpc>
              <a:spcBef>
                <a:spcPts val="100"/>
              </a:spcBef>
            </a:pPr>
            <a:r>
              <a:rPr lang="ru-RU" sz="2000" spc="-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весь</a:t>
            </a:r>
            <a:r>
              <a:rPr lang="ru-RU" sz="2000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20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кадровый</a:t>
            </a:r>
            <a:r>
              <a:rPr lang="ru-RU" sz="2000" spc="-1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состав</a:t>
            </a:r>
            <a:r>
              <a:rPr lang="ru-RU" sz="2000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1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кластера</a:t>
            </a:r>
            <a:r>
              <a:rPr lang="ru-RU" sz="2000" spc="-10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проходит</a:t>
            </a:r>
            <a:r>
              <a:rPr lang="ru-RU" sz="2000" spc="-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10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обучение,</a:t>
            </a:r>
            <a:r>
              <a:rPr lang="ru-RU" sz="2000" spc="-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10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получая</a:t>
            </a:r>
            <a:r>
              <a:rPr lang="ru-RU" sz="2000" spc="-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1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необходимые </a:t>
            </a:r>
            <a:r>
              <a:rPr lang="ru-RU" sz="2000" spc="-10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работодателю</a:t>
            </a:r>
            <a:r>
              <a:rPr lang="ru-RU" sz="2000" spc="-2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20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педагогические,</a:t>
            </a:r>
            <a:r>
              <a:rPr lang="ru-RU" sz="2000" spc="-4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10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производственные</a:t>
            </a:r>
            <a:r>
              <a:rPr lang="ru-RU" sz="2000" spc="-1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и</a:t>
            </a:r>
            <a:r>
              <a:rPr lang="ru-RU" sz="2000" spc="30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1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управленческие</a:t>
            </a:r>
            <a:r>
              <a:rPr lang="ru-RU" sz="2000" spc="10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20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навыки.</a:t>
            </a:r>
            <a:endParaRPr lang="ru-RU" sz="2000" dirty="0">
              <a:latin typeface="Microsoft Sans Serif"/>
              <a:cs typeface="Microsoft Sans Serif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514602" y="3505201"/>
            <a:ext cx="9296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217170" algn="just">
              <a:lnSpc>
                <a:spcPct val="100000"/>
              </a:lnSpc>
            </a:pPr>
            <a:r>
              <a:rPr lang="ru-RU" sz="2000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целевое</a:t>
            </a:r>
            <a:r>
              <a:rPr lang="ru-RU" sz="2000" spc="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10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обучение</a:t>
            </a:r>
            <a:r>
              <a:rPr lang="ru-RU" sz="2000" spc="-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с</a:t>
            </a:r>
            <a:r>
              <a:rPr lang="ru-RU" sz="2000" spc="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1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гарантированным</a:t>
            </a:r>
            <a:r>
              <a:rPr lang="ru-RU" sz="2000" spc="-10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трудоустройством</a:t>
            </a:r>
            <a:r>
              <a:rPr lang="ru-RU" sz="2000" spc="-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10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на</a:t>
            </a:r>
            <a:r>
              <a:rPr lang="ru-RU" sz="2000" spc="-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3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конкретное </a:t>
            </a:r>
            <a:r>
              <a:rPr lang="ru-RU" sz="2000" spc="-30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рабочее</a:t>
            </a:r>
            <a:r>
              <a:rPr lang="ru-RU" sz="2000" spc="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10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место</a:t>
            </a:r>
            <a:r>
              <a:rPr lang="ru-RU" sz="2000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повышает</a:t>
            </a:r>
            <a:r>
              <a:rPr lang="ru-RU" sz="2000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спрос</a:t>
            </a:r>
            <a:r>
              <a:rPr lang="ru-RU" sz="2000" spc="10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10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на</a:t>
            </a:r>
            <a:r>
              <a:rPr lang="ru-RU" sz="2000" spc="1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10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места</a:t>
            </a:r>
            <a:r>
              <a:rPr lang="ru-RU" sz="2000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среди</a:t>
            </a:r>
            <a:r>
              <a:rPr lang="ru-RU" sz="2000" spc="-20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абитуриентов</a:t>
            </a:r>
            <a:endParaRPr lang="ru-RU" sz="2000" dirty="0" smtClean="0">
              <a:latin typeface="Microsoft Sans Serif"/>
              <a:cs typeface="Microsoft Sans Serif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2590801" y="4419601"/>
            <a:ext cx="8991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220979" algn="just">
              <a:lnSpc>
                <a:spcPct val="100000"/>
              </a:lnSpc>
              <a:spcBef>
                <a:spcPts val="1905"/>
              </a:spcBef>
            </a:pPr>
            <a:r>
              <a:rPr lang="ru-RU" sz="2000" spc="-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новая </a:t>
            </a:r>
            <a:r>
              <a:rPr lang="ru-RU" sz="2000" spc="-10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образовательная </a:t>
            </a:r>
            <a:r>
              <a:rPr lang="ru-RU" sz="2000" spc="-1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инфраструктура </a:t>
            </a:r>
            <a:r>
              <a:rPr lang="ru-RU" sz="2000" spc="-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дает </a:t>
            </a:r>
            <a:r>
              <a:rPr lang="ru-RU" sz="2000" spc="-3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выпускникам </a:t>
            </a:r>
            <a:r>
              <a:rPr lang="ru-RU" sz="2000" spc="-2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высокий </a:t>
            </a:r>
            <a:r>
              <a:rPr lang="ru-RU" sz="2000" spc="-10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уровень </a:t>
            </a:r>
            <a:r>
              <a:rPr lang="ru-RU" sz="2000" spc="-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30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практической</a:t>
            </a:r>
            <a:r>
              <a:rPr lang="ru-RU" sz="2000" spc="-2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3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выучки</a:t>
            </a:r>
            <a:r>
              <a:rPr lang="ru-RU" sz="2000" spc="-30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и</a:t>
            </a:r>
            <a:r>
              <a:rPr lang="ru-RU" sz="2000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1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позволяет</a:t>
            </a:r>
            <a:r>
              <a:rPr lang="ru-RU" sz="2000" spc="-10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переходить</a:t>
            </a:r>
            <a:r>
              <a:rPr lang="ru-RU" sz="2000" spc="52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12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к</a:t>
            </a:r>
            <a:r>
              <a:rPr lang="ru-RU" sz="2000" spc="28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выполнению </a:t>
            </a:r>
            <a:r>
              <a:rPr lang="ru-RU" sz="2000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10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производственных </a:t>
            </a:r>
            <a:r>
              <a:rPr lang="ru-RU" sz="2000" spc="-2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задач</a:t>
            </a:r>
            <a:r>
              <a:rPr lang="ru-RU" sz="2000" spc="-10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30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без</a:t>
            </a:r>
            <a:r>
              <a:rPr lang="ru-RU" sz="2000" spc="1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дополнительной</a:t>
            </a:r>
            <a:r>
              <a:rPr lang="ru-RU" sz="2000" spc="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lang="ru-RU" sz="2000" spc="-25" dirty="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подготовки</a:t>
            </a:r>
            <a:endParaRPr lang="ru-RU" sz="2000" dirty="0">
              <a:latin typeface="Microsoft Sans Serif"/>
              <a:cs typeface="Microsoft Sans Serif"/>
            </a:endParaRPr>
          </a:p>
        </p:txBody>
      </p:sp>
      <p:sp>
        <p:nvSpPr>
          <p:cNvPr id="45" name="object 3"/>
          <p:cNvSpPr txBox="1"/>
          <p:nvPr/>
        </p:nvSpPr>
        <p:spPr>
          <a:xfrm>
            <a:off x="281623" y="1705990"/>
            <a:ext cx="6527164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604" marR="5080" indent="-2540">
              <a:lnSpc>
                <a:spcPct val="100000"/>
              </a:lnSpc>
              <a:spcBef>
                <a:spcPts val="100"/>
              </a:spcBef>
              <a:tabLst>
                <a:tab pos="716280" algn="l"/>
                <a:tab pos="2898775" algn="l"/>
                <a:tab pos="4829810" algn="l"/>
              </a:tabLst>
            </a:pP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Д</a:t>
            </a:r>
            <a:r>
              <a:rPr sz="2000" b="1" spc="5" dirty="0">
                <a:solidFill>
                  <a:srgbClr val="007CA4"/>
                </a:solidFill>
                <a:latin typeface="Arial"/>
                <a:cs typeface="Arial"/>
              </a:rPr>
              <a:t>л</a:t>
            </a: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я	</a:t>
            </a:r>
            <a:r>
              <a:rPr sz="2000" b="1" spc="-20" dirty="0">
                <a:solidFill>
                  <a:srgbClr val="ED7103"/>
                </a:solidFill>
                <a:latin typeface="Arial"/>
                <a:cs typeface="Arial"/>
              </a:rPr>
              <a:t>м</a:t>
            </a:r>
            <a:r>
              <a:rPr sz="2000" b="1" spc="5" dirty="0">
                <a:solidFill>
                  <a:srgbClr val="ED7103"/>
                </a:solidFill>
                <a:latin typeface="Arial"/>
                <a:cs typeface="Arial"/>
              </a:rPr>
              <a:t>а</a:t>
            </a:r>
            <a:r>
              <a:rPr sz="2000" b="1" spc="-5" dirty="0">
                <a:solidFill>
                  <a:srgbClr val="ED7103"/>
                </a:solidFill>
                <a:latin typeface="Arial"/>
                <a:cs typeface="Arial"/>
              </a:rPr>
              <a:t>к</a:t>
            </a:r>
            <a:r>
              <a:rPr sz="2000" b="1" spc="5" dirty="0">
                <a:solidFill>
                  <a:srgbClr val="ED7103"/>
                </a:solidFill>
                <a:latin typeface="Arial"/>
                <a:cs typeface="Arial"/>
              </a:rPr>
              <a:t>с</a:t>
            </a:r>
            <a:r>
              <a:rPr sz="2000" b="1" spc="-10" dirty="0">
                <a:solidFill>
                  <a:srgbClr val="ED7103"/>
                </a:solidFill>
                <a:latin typeface="Arial"/>
                <a:cs typeface="Arial"/>
              </a:rPr>
              <a:t>и</a:t>
            </a:r>
            <a:r>
              <a:rPr sz="2000" b="1" spc="-20" dirty="0">
                <a:solidFill>
                  <a:srgbClr val="ED7103"/>
                </a:solidFill>
                <a:latin typeface="Arial"/>
                <a:cs typeface="Arial"/>
              </a:rPr>
              <a:t>м</a:t>
            </a:r>
            <a:r>
              <a:rPr sz="2000" b="1" spc="5" dirty="0">
                <a:solidFill>
                  <a:srgbClr val="ED7103"/>
                </a:solidFill>
                <a:latin typeface="Arial"/>
                <a:cs typeface="Arial"/>
              </a:rPr>
              <a:t>ал</a:t>
            </a:r>
            <a:r>
              <a:rPr sz="2000" b="1" spc="-10" dirty="0">
                <a:solidFill>
                  <a:srgbClr val="ED7103"/>
                </a:solidFill>
                <a:latin typeface="Arial"/>
                <a:cs typeface="Arial"/>
              </a:rPr>
              <a:t>ьн</a:t>
            </a:r>
            <a:r>
              <a:rPr sz="2000" b="1" dirty="0">
                <a:solidFill>
                  <a:srgbClr val="ED7103"/>
                </a:solidFill>
                <a:latin typeface="Arial"/>
                <a:cs typeface="Arial"/>
              </a:rPr>
              <a:t>о</a:t>
            </a:r>
            <a:r>
              <a:rPr sz="2000" b="1" spc="20" dirty="0">
                <a:solidFill>
                  <a:srgbClr val="ED7103"/>
                </a:solidFill>
                <a:latin typeface="Arial"/>
                <a:cs typeface="Arial"/>
              </a:rPr>
              <a:t>г</a:t>
            </a:r>
            <a:r>
              <a:rPr sz="2000" b="1" dirty="0">
                <a:solidFill>
                  <a:srgbClr val="ED7103"/>
                </a:solidFill>
                <a:latin typeface="Arial"/>
                <a:cs typeface="Arial"/>
              </a:rPr>
              <a:t>о	</a:t>
            </a:r>
            <a:r>
              <a:rPr sz="2000" b="1" spc="5" dirty="0">
                <a:solidFill>
                  <a:srgbClr val="ED7103"/>
                </a:solidFill>
                <a:latin typeface="Arial"/>
                <a:cs typeface="Arial"/>
              </a:rPr>
              <a:t>с</a:t>
            </a:r>
            <a:r>
              <a:rPr sz="2000" b="1" dirty="0">
                <a:solidFill>
                  <a:srgbClr val="ED7103"/>
                </a:solidFill>
                <a:latin typeface="Arial"/>
                <a:cs typeface="Arial"/>
              </a:rPr>
              <a:t>оо</a:t>
            </a:r>
            <a:r>
              <a:rPr sz="2000" b="1" spc="-25" dirty="0">
                <a:solidFill>
                  <a:srgbClr val="ED7103"/>
                </a:solidFill>
                <a:latin typeface="Arial"/>
                <a:cs typeface="Arial"/>
              </a:rPr>
              <a:t>т</a:t>
            </a:r>
            <a:r>
              <a:rPr sz="2000" b="1" spc="-10" dirty="0">
                <a:solidFill>
                  <a:srgbClr val="ED7103"/>
                </a:solidFill>
                <a:latin typeface="Arial"/>
                <a:cs typeface="Arial"/>
              </a:rPr>
              <a:t>в</a:t>
            </a:r>
            <a:r>
              <a:rPr sz="2000" b="1" spc="5" dirty="0">
                <a:solidFill>
                  <a:srgbClr val="ED7103"/>
                </a:solidFill>
                <a:latin typeface="Arial"/>
                <a:cs typeface="Arial"/>
              </a:rPr>
              <a:t>е</a:t>
            </a:r>
            <a:r>
              <a:rPr sz="2000" b="1" spc="-20" dirty="0">
                <a:solidFill>
                  <a:srgbClr val="ED7103"/>
                </a:solidFill>
                <a:latin typeface="Arial"/>
                <a:cs typeface="Arial"/>
              </a:rPr>
              <a:t>т</a:t>
            </a:r>
            <a:r>
              <a:rPr sz="2000" b="1" spc="25" dirty="0">
                <a:solidFill>
                  <a:srgbClr val="ED7103"/>
                </a:solidFill>
                <a:latin typeface="Arial"/>
                <a:cs typeface="Arial"/>
              </a:rPr>
              <a:t>с</a:t>
            </a:r>
            <a:r>
              <a:rPr sz="2000" b="1" spc="-20" dirty="0">
                <a:solidFill>
                  <a:srgbClr val="ED7103"/>
                </a:solidFill>
                <a:latin typeface="Arial"/>
                <a:cs typeface="Arial"/>
              </a:rPr>
              <a:t>т</a:t>
            </a:r>
            <a:r>
              <a:rPr sz="2000" b="1" spc="-10" dirty="0">
                <a:solidFill>
                  <a:srgbClr val="ED7103"/>
                </a:solidFill>
                <a:latin typeface="Arial"/>
                <a:cs typeface="Arial"/>
              </a:rPr>
              <a:t>ви</a:t>
            </a:r>
            <a:r>
              <a:rPr sz="2000" b="1" dirty="0">
                <a:solidFill>
                  <a:srgbClr val="ED7103"/>
                </a:solidFill>
                <a:latin typeface="Arial"/>
                <a:cs typeface="Arial"/>
              </a:rPr>
              <a:t>я	</a:t>
            </a:r>
            <a:r>
              <a:rPr sz="2000" b="1" spc="5">
                <a:solidFill>
                  <a:srgbClr val="ED7103"/>
                </a:solidFill>
                <a:latin typeface="Arial"/>
                <a:cs typeface="Arial"/>
              </a:rPr>
              <a:t>в</a:t>
            </a:r>
            <a:r>
              <a:rPr sz="2000" b="1" spc="-10">
                <a:solidFill>
                  <a:srgbClr val="ED7103"/>
                </a:solidFill>
                <a:latin typeface="Arial"/>
                <a:cs typeface="Arial"/>
              </a:rPr>
              <a:t>ы</a:t>
            </a:r>
            <a:r>
              <a:rPr sz="2000" b="1" spc="30">
                <a:solidFill>
                  <a:srgbClr val="ED7103"/>
                </a:solidFill>
                <a:latin typeface="Arial"/>
                <a:cs typeface="Arial"/>
              </a:rPr>
              <a:t>п</a:t>
            </a:r>
            <a:r>
              <a:rPr sz="2000" b="1" spc="-35">
                <a:solidFill>
                  <a:srgbClr val="ED7103"/>
                </a:solidFill>
                <a:latin typeface="Arial"/>
                <a:cs typeface="Arial"/>
              </a:rPr>
              <a:t>у</a:t>
            </a:r>
            <a:r>
              <a:rPr sz="2000" b="1" spc="5">
                <a:solidFill>
                  <a:srgbClr val="ED7103"/>
                </a:solidFill>
                <a:latin typeface="Arial"/>
                <a:cs typeface="Arial"/>
              </a:rPr>
              <a:t>с</a:t>
            </a:r>
            <a:r>
              <a:rPr sz="2000" b="1" spc="-5">
                <a:solidFill>
                  <a:srgbClr val="ED7103"/>
                </a:solidFill>
                <a:latin typeface="Arial"/>
                <a:cs typeface="Arial"/>
              </a:rPr>
              <a:t>к</a:t>
            </a:r>
            <a:r>
              <a:rPr sz="2000" b="1" spc="-10">
                <a:solidFill>
                  <a:srgbClr val="ED7103"/>
                </a:solidFill>
                <a:latin typeface="Arial"/>
                <a:cs typeface="Arial"/>
              </a:rPr>
              <a:t>ни</a:t>
            </a:r>
            <a:r>
              <a:rPr sz="2000" b="1" spc="15">
                <a:solidFill>
                  <a:srgbClr val="ED7103"/>
                </a:solidFill>
                <a:latin typeface="Arial"/>
                <a:cs typeface="Arial"/>
              </a:rPr>
              <a:t>к</a:t>
            </a:r>
            <a:r>
              <a:rPr sz="2000" b="1">
                <a:solidFill>
                  <a:srgbClr val="ED7103"/>
                </a:solidFill>
                <a:latin typeface="Arial"/>
                <a:cs typeface="Arial"/>
              </a:rPr>
              <a:t>ов  </a:t>
            </a:r>
            <a:r>
              <a:rPr sz="2000" b="1" spc="-5" smtClean="0">
                <a:solidFill>
                  <a:srgbClr val="007CA4"/>
                </a:solidFill>
                <a:latin typeface="Arial"/>
                <a:cs typeface="Arial"/>
              </a:rPr>
              <a:t>работодате</a:t>
            </a:r>
            <a:r>
              <a:rPr lang="ru-RU" sz="2000" b="1" spc="-5" dirty="0" smtClean="0">
                <a:solidFill>
                  <a:srgbClr val="007CA4"/>
                </a:solidFill>
                <a:latin typeface="Arial"/>
                <a:cs typeface="Arial"/>
              </a:rPr>
              <a:t>ля</a:t>
            </a:r>
            <a:endParaRPr sz="2000">
              <a:latin typeface="Arial"/>
              <a:cs typeface="Arial"/>
            </a:endParaRPr>
          </a:p>
        </p:txBody>
      </p:sp>
      <p:sp>
        <p:nvSpPr>
          <p:cNvPr id="46" name="object 4"/>
          <p:cNvSpPr txBox="1"/>
          <p:nvPr/>
        </p:nvSpPr>
        <p:spPr>
          <a:xfrm>
            <a:off x="6996430" y="1705990"/>
            <a:ext cx="508000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899920" algn="l"/>
                <a:tab pos="3147060" algn="l"/>
                <a:tab pos="3515360" algn="l"/>
              </a:tabLst>
            </a:pP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требованиям	отрасли	</a:t>
            </a: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и	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конкретного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47" name="object 10"/>
          <p:cNvGrpSpPr/>
          <p:nvPr/>
        </p:nvGrpSpPr>
        <p:grpSpPr>
          <a:xfrm>
            <a:off x="1023618" y="2288540"/>
            <a:ext cx="1183641" cy="3048000"/>
            <a:chOff x="1023619" y="2288539"/>
            <a:chExt cx="1183640" cy="3048000"/>
          </a:xfrm>
        </p:grpSpPr>
        <p:pic>
          <p:nvPicPr>
            <p:cNvPr id="48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15059" y="2288539"/>
              <a:ext cx="1092200" cy="1089660"/>
            </a:xfrm>
            <a:prstGeom prst="rect">
              <a:avLst/>
            </a:prstGeom>
          </p:spPr>
        </p:pic>
        <p:pic>
          <p:nvPicPr>
            <p:cNvPr id="49" name="object 1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23619" y="4323079"/>
              <a:ext cx="1010919" cy="1013460"/>
            </a:xfrm>
            <a:prstGeom prst="rect">
              <a:avLst/>
            </a:prstGeom>
          </p:spPr>
        </p:pic>
        <p:pic>
          <p:nvPicPr>
            <p:cNvPr id="50" name="object 1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201454" y="3450313"/>
              <a:ext cx="727228" cy="731299"/>
            </a:xfrm>
            <a:prstGeom prst="rect">
              <a:avLst/>
            </a:prstGeom>
          </p:spPr>
        </p:pic>
      </p:grpSp>
      <p:sp>
        <p:nvSpPr>
          <p:cNvPr id="53" name="object 9"/>
          <p:cNvSpPr txBox="1"/>
          <p:nvPr/>
        </p:nvSpPr>
        <p:spPr>
          <a:xfrm>
            <a:off x="2743200" y="4800601"/>
            <a:ext cx="8763001" cy="20954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750" smtClean="0">
              <a:latin typeface="Microsoft Sans Serif"/>
              <a:cs typeface="Microsoft Sans Serif"/>
            </a:endParaRPr>
          </a:p>
          <a:p>
            <a:pPr marL="573405">
              <a:lnSpc>
                <a:spcPct val="100000"/>
              </a:lnSpc>
              <a:spcBef>
                <a:spcPts val="570"/>
              </a:spcBef>
              <a:tabLst>
                <a:tab pos="946785" algn="l"/>
                <a:tab pos="2028825" algn="l"/>
                <a:tab pos="5095240" algn="l"/>
                <a:tab pos="5440680" algn="l"/>
                <a:tab pos="6726555" algn="l"/>
                <a:tab pos="8372475" algn="l"/>
              </a:tabLst>
            </a:pPr>
            <a:r>
              <a:rPr sz="2000" b="1" smtClean="0">
                <a:solidFill>
                  <a:srgbClr val="007CA4"/>
                </a:solidFill>
                <a:latin typeface="Arial"/>
                <a:cs typeface="Arial"/>
              </a:rPr>
              <a:t>В</a:t>
            </a: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	</a:t>
            </a:r>
            <a:r>
              <a:rPr sz="2000" b="1" spc="-5" dirty="0">
                <a:solidFill>
                  <a:srgbClr val="007CA4"/>
                </a:solidFill>
                <a:latin typeface="Arial"/>
                <a:cs typeface="Arial"/>
              </a:rPr>
              <a:t>рамках	</a:t>
            </a:r>
            <a:r>
              <a:rPr sz="2000" b="1" spc="-5" dirty="0">
                <a:solidFill>
                  <a:srgbClr val="ED7103"/>
                </a:solidFill>
                <a:latin typeface="Arial"/>
                <a:cs typeface="Arial"/>
              </a:rPr>
              <a:t>«Профессионалитета»	</a:t>
            </a:r>
            <a:r>
              <a:rPr sz="2000" b="1" dirty="0">
                <a:solidFill>
                  <a:srgbClr val="007CA4"/>
                </a:solidFill>
                <a:latin typeface="Arial"/>
                <a:cs typeface="Arial"/>
              </a:rPr>
              <a:t>в</a:t>
            </a:r>
            <a:r>
              <a:rPr sz="2000" b="1">
                <a:solidFill>
                  <a:srgbClr val="007CA4"/>
                </a:solidFill>
                <a:latin typeface="Arial"/>
                <a:cs typeface="Arial"/>
              </a:rPr>
              <a:t>	</a:t>
            </a:r>
            <a:r>
              <a:rPr sz="2000" b="1" spc="-10" smtClean="0">
                <a:solidFill>
                  <a:srgbClr val="007CA4"/>
                </a:solidFill>
                <a:latin typeface="Arial"/>
                <a:cs typeface="Arial"/>
              </a:rPr>
              <a:t>учебных</a:t>
            </a:r>
            <a:r>
              <a:rPr lang="ru-RU" sz="2000" b="1" spc="-10" dirty="0" smtClean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 smtClean="0">
                <a:solidFill>
                  <a:srgbClr val="007CA4"/>
                </a:solidFill>
                <a:latin typeface="Arial"/>
                <a:cs typeface="Arial"/>
              </a:rPr>
              <a:t>мастерских</a:t>
            </a:r>
            <a:r>
              <a:rPr sz="2000" b="1" spc="-5">
                <a:solidFill>
                  <a:srgbClr val="007CA4"/>
                </a:solidFill>
                <a:latin typeface="Arial"/>
                <a:cs typeface="Arial"/>
              </a:rPr>
              <a:t>	</a:t>
            </a:r>
            <a:r>
              <a:rPr sz="2000" b="1" spc="-5" smtClean="0">
                <a:solidFill>
                  <a:srgbClr val="007CA4"/>
                </a:solidFill>
                <a:latin typeface="Arial"/>
                <a:cs typeface="Arial"/>
              </a:rPr>
              <a:t>колледжа</a:t>
            </a:r>
            <a:r>
              <a:rPr lang="ru-RU" sz="2000" b="1" spc="-5" dirty="0" smtClean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 smtClean="0">
                <a:solidFill>
                  <a:srgbClr val="007CA4"/>
                </a:solidFill>
                <a:latin typeface="Arial"/>
                <a:cs typeface="Arial"/>
              </a:rPr>
              <a:t>при</a:t>
            </a:r>
            <a:r>
              <a:rPr sz="2000" b="1" spc="10" smtClean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15" dirty="0">
                <a:solidFill>
                  <a:srgbClr val="007CA4"/>
                </a:solidFill>
                <a:latin typeface="Arial"/>
                <a:cs typeface="Arial"/>
              </a:rPr>
              <a:t>участии</a:t>
            </a:r>
            <a:r>
              <a:rPr sz="2000" b="1" spc="40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007CA4"/>
                </a:solidFill>
                <a:latin typeface="Arial"/>
                <a:cs typeface="Arial"/>
              </a:rPr>
              <a:t>предприятия</a:t>
            </a:r>
            <a:r>
              <a:rPr sz="2000" b="1" spc="85" dirty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>
                <a:solidFill>
                  <a:srgbClr val="007CA4"/>
                </a:solidFill>
                <a:latin typeface="Arial"/>
                <a:cs typeface="Arial"/>
              </a:rPr>
              <a:t>(</a:t>
            </a:r>
            <a:r>
              <a:rPr sz="2000" b="1" spc="-5" smtClean="0">
                <a:solidFill>
                  <a:srgbClr val="007CA4"/>
                </a:solidFill>
                <a:latin typeface="Arial"/>
                <a:cs typeface="Arial"/>
              </a:rPr>
              <a:t>организации</a:t>
            </a:r>
            <a:r>
              <a:rPr lang="ru-RU" sz="2000" b="1" spc="-5" dirty="0" smtClean="0">
                <a:solidFill>
                  <a:srgbClr val="007CA4"/>
                </a:solidFill>
                <a:latin typeface="Arial"/>
                <a:cs typeface="Arial"/>
              </a:rPr>
              <a:t>)</a:t>
            </a:r>
            <a:r>
              <a:rPr sz="2000" b="1" smtClean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>
                <a:solidFill>
                  <a:srgbClr val="007CA4"/>
                </a:solidFill>
                <a:latin typeface="Arial"/>
                <a:cs typeface="Arial"/>
              </a:rPr>
              <a:t>воссоздаются</a:t>
            </a:r>
            <a:r>
              <a:rPr sz="2000" b="1" spc="25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10" smtClean="0">
                <a:solidFill>
                  <a:srgbClr val="ED7103"/>
                </a:solidFill>
                <a:latin typeface="Arial"/>
                <a:cs typeface="Arial"/>
              </a:rPr>
              <a:t>модели</a:t>
            </a:r>
            <a:r>
              <a:rPr lang="ru-RU" sz="2000" b="1" spc="-10" dirty="0" smtClean="0">
                <a:solidFill>
                  <a:srgbClr val="ED7103"/>
                </a:solidFill>
                <a:latin typeface="Arial"/>
                <a:cs typeface="Arial"/>
              </a:rPr>
              <a:t> </a:t>
            </a:r>
            <a:r>
              <a:rPr sz="2000" b="1" spc="-5" smtClean="0">
                <a:solidFill>
                  <a:srgbClr val="ED7103"/>
                </a:solidFill>
                <a:latin typeface="Arial"/>
                <a:cs typeface="Arial"/>
              </a:rPr>
              <a:t>реальной</a:t>
            </a:r>
            <a:r>
              <a:rPr sz="2000" b="1" smtClean="0">
                <a:solidFill>
                  <a:srgbClr val="ED7103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ED7103"/>
                </a:solidFill>
                <a:latin typeface="Arial"/>
                <a:cs typeface="Arial"/>
              </a:rPr>
              <a:t>производственной</a:t>
            </a:r>
            <a:r>
              <a:rPr sz="2000" b="1" spc="85" dirty="0">
                <a:solidFill>
                  <a:srgbClr val="ED7103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ED7103"/>
                </a:solidFill>
                <a:latin typeface="Arial"/>
                <a:cs typeface="Arial"/>
              </a:rPr>
              <a:t>среды</a:t>
            </a:r>
            <a:endParaRPr sz="2000">
              <a:latin typeface="Arial"/>
              <a:cs typeface="Arial"/>
            </a:endParaRPr>
          </a:p>
          <a:p>
            <a:pPr marL="3905885">
              <a:lnSpc>
                <a:spcPct val="100000"/>
              </a:lnSpc>
              <a:spcBef>
                <a:spcPts val="95"/>
              </a:spcBef>
            </a:pPr>
            <a:r>
              <a:rPr sz="1400" u="sng" spc="-1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  <a:hlinkClick r:id="rId12"/>
              </a:rPr>
              <a:t>Промежуточные</a:t>
            </a:r>
            <a:r>
              <a:rPr sz="1400" u="sng" spc="7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  <a:hlinkClick r:id="rId12"/>
              </a:rPr>
              <a:t> </a:t>
            </a:r>
            <a:r>
              <a:rPr sz="1400" u="sng" spc="-1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  <a:hlinkClick r:id="rId12"/>
              </a:rPr>
              <a:t>результаты</a:t>
            </a:r>
            <a:r>
              <a:rPr sz="1400" u="sng" spc="8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  <a:hlinkClick r:id="rId12"/>
              </a:rPr>
              <a:t> </a:t>
            </a:r>
            <a:r>
              <a:rPr sz="1400" u="sng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  <a:hlinkClick r:id="rId12"/>
              </a:rPr>
              <a:t>и</a:t>
            </a:r>
            <a:r>
              <a:rPr sz="1400" u="sng" spc="9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  <a:hlinkClick r:id="rId12"/>
              </a:rPr>
              <a:t> </a:t>
            </a:r>
            <a:r>
              <a:rPr sz="1400" u="sng" spc="-1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  <a:hlinkClick r:id="rId12"/>
              </a:rPr>
              <a:t>перспективы</a:t>
            </a:r>
            <a:r>
              <a:rPr sz="1400" u="sng" spc="6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  <a:hlinkClick r:id="rId12"/>
              </a:rPr>
              <a:t> </a:t>
            </a:r>
            <a:r>
              <a:rPr sz="1400" u="sng" spc="-1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  <a:hlinkClick r:id="rId12"/>
              </a:rPr>
              <a:t>федерального</a:t>
            </a:r>
            <a:r>
              <a:rPr sz="1400" u="sng" spc="7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  <a:hlinkClick r:id="rId12"/>
              </a:rPr>
              <a:t> </a:t>
            </a:r>
            <a:r>
              <a:rPr sz="1400" u="sng" spc="-2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  <a:hlinkClick r:id="rId12"/>
              </a:rPr>
              <a:t>проекта</a:t>
            </a:r>
            <a:endParaRPr sz="1400">
              <a:latin typeface="Microsoft Sans Serif"/>
              <a:cs typeface="Microsoft Sans Serif"/>
            </a:endParaRPr>
          </a:p>
          <a:p>
            <a:pPr marL="3908425">
              <a:lnSpc>
                <a:spcPct val="100000"/>
              </a:lnSpc>
            </a:pPr>
            <a:r>
              <a:rPr sz="1400" u="sng" spc="-5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  <a:hlinkClick r:id="rId12"/>
              </a:rPr>
              <a:t>«Профессионалитет»</a:t>
            </a:r>
            <a:endParaRPr sz="1400">
              <a:latin typeface="Microsoft Sans Serif"/>
              <a:cs typeface="Microsoft Sans Serif"/>
            </a:endParaRPr>
          </a:p>
        </p:txBody>
      </p:sp>
      <p:pic>
        <p:nvPicPr>
          <p:cNvPr id="54" name="Рисунок 53" descr="E:\Documents and Settings\Comp\Рабочий стол\МЕТОДИЧЕСКАЯ РАБОТА КОЛЛЕДЖА\МЕТОДИЧЕСКАЯ РАБОТА КОЛЛЕДЖА 2018-2019 УЧ. ГОД\рекламная и сувенирная продукция к 120-летию\эмб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972801" y="228601"/>
            <a:ext cx="857257" cy="843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5004068"/>
            <a:ext cx="5900420" cy="1853930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2599435" y="4139502"/>
            <a:ext cx="946150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2366010" algn="ctr">
              <a:lnSpc>
                <a:spcPct val="100000"/>
              </a:lnSpc>
              <a:spcBef>
                <a:spcPts val="100"/>
              </a:spcBef>
            </a:pPr>
            <a:r>
              <a:rPr lang="ru-RU" sz="2000" spc="-5" dirty="0" smtClean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endParaRPr sz="200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143000" y="3215639"/>
            <a:ext cx="1478281" cy="523240"/>
          </a:xfrm>
          <a:custGeom>
            <a:avLst/>
            <a:gdLst/>
            <a:ahLst/>
            <a:cxnLst/>
            <a:rect l="l" t="t" r="r" b="b"/>
            <a:pathLst>
              <a:path w="1478280" h="523239">
                <a:moveTo>
                  <a:pt x="1478280" y="0"/>
                </a:moveTo>
                <a:lnTo>
                  <a:pt x="0" y="0"/>
                </a:lnTo>
                <a:lnTo>
                  <a:pt x="0" y="523240"/>
                </a:lnTo>
                <a:lnTo>
                  <a:pt x="1478280" y="523240"/>
                </a:lnTo>
                <a:lnTo>
                  <a:pt x="147828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3" name="object 2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40416" y="203193"/>
            <a:ext cx="146923" cy="191848"/>
          </a:xfrm>
          <a:prstGeom prst="rect">
            <a:avLst/>
          </a:prstGeom>
        </p:spPr>
      </p:pic>
      <p:sp>
        <p:nvSpPr>
          <p:cNvPr id="24" name="object 24"/>
          <p:cNvSpPr/>
          <p:nvPr/>
        </p:nvSpPr>
        <p:spPr>
          <a:xfrm>
            <a:off x="821753" y="132080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621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802124" y="132081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822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6" name="object 2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207262" y="185425"/>
            <a:ext cx="182885" cy="206317"/>
          </a:xfrm>
          <a:prstGeom prst="rect">
            <a:avLst/>
          </a:prstGeom>
        </p:spPr>
      </p:pic>
      <p:sp>
        <p:nvSpPr>
          <p:cNvPr id="27" name="object 27"/>
          <p:cNvSpPr/>
          <p:nvPr/>
        </p:nvSpPr>
        <p:spPr>
          <a:xfrm>
            <a:off x="2805426" y="132081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822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793484" y="132081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822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738432" y="132080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621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6755125" y="132081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822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1" name="object 3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203191" y="177796"/>
            <a:ext cx="173508" cy="227883"/>
          </a:xfrm>
          <a:prstGeom prst="rect">
            <a:avLst/>
          </a:prstGeom>
        </p:spPr>
      </p:pic>
      <p:pic>
        <p:nvPicPr>
          <p:cNvPr id="32" name="object 3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206241" y="167654"/>
            <a:ext cx="129541" cy="246366"/>
          </a:xfrm>
          <a:prstGeom prst="rect">
            <a:avLst/>
          </a:prstGeom>
        </p:spPr>
      </p:pic>
      <p:pic>
        <p:nvPicPr>
          <p:cNvPr id="33" name="object 3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139012" y="215901"/>
            <a:ext cx="192448" cy="189313"/>
          </a:xfrm>
          <a:prstGeom prst="rect">
            <a:avLst/>
          </a:prstGeom>
        </p:spPr>
      </p:pic>
      <p:sp>
        <p:nvSpPr>
          <p:cNvPr id="34" name="object 34"/>
          <p:cNvSpPr/>
          <p:nvPr/>
        </p:nvSpPr>
        <p:spPr>
          <a:xfrm>
            <a:off x="6154420" y="167640"/>
            <a:ext cx="177801" cy="254635"/>
          </a:xfrm>
          <a:custGeom>
            <a:avLst/>
            <a:gdLst/>
            <a:ahLst/>
            <a:cxnLst/>
            <a:rect l="l" t="t" r="r" b="b"/>
            <a:pathLst>
              <a:path w="177800" h="254634">
                <a:moveTo>
                  <a:pt x="113169" y="122859"/>
                </a:moveTo>
                <a:lnTo>
                  <a:pt x="111429" y="110337"/>
                </a:lnTo>
                <a:lnTo>
                  <a:pt x="106641" y="100164"/>
                </a:lnTo>
                <a:lnTo>
                  <a:pt x="99529" y="93319"/>
                </a:lnTo>
                <a:lnTo>
                  <a:pt x="90792" y="90805"/>
                </a:lnTo>
                <a:lnTo>
                  <a:pt x="82765" y="93319"/>
                </a:lnTo>
                <a:lnTo>
                  <a:pt x="76022" y="100164"/>
                </a:lnTo>
                <a:lnTo>
                  <a:pt x="71374" y="110337"/>
                </a:lnTo>
                <a:lnTo>
                  <a:pt x="69646" y="122859"/>
                </a:lnTo>
                <a:lnTo>
                  <a:pt x="71374" y="134353"/>
                </a:lnTo>
                <a:lnTo>
                  <a:pt x="76022" y="144005"/>
                </a:lnTo>
                <a:lnTo>
                  <a:pt x="82765" y="150660"/>
                </a:lnTo>
                <a:lnTo>
                  <a:pt x="90792" y="153136"/>
                </a:lnTo>
                <a:lnTo>
                  <a:pt x="99529" y="150660"/>
                </a:lnTo>
                <a:lnTo>
                  <a:pt x="106641" y="144005"/>
                </a:lnTo>
                <a:lnTo>
                  <a:pt x="111429" y="134353"/>
                </a:lnTo>
                <a:lnTo>
                  <a:pt x="113169" y="122859"/>
                </a:lnTo>
                <a:close/>
              </a:path>
              <a:path w="177800" h="254634">
                <a:moveTo>
                  <a:pt x="177787" y="87134"/>
                </a:moveTo>
                <a:lnTo>
                  <a:pt x="175615" y="71755"/>
                </a:lnTo>
                <a:lnTo>
                  <a:pt x="165163" y="49860"/>
                </a:lnTo>
                <a:lnTo>
                  <a:pt x="155930" y="30492"/>
                </a:lnTo>
                <a:lnTo>
                  <a:pt x="141782" y="17157"/>
                </a:lnTo>
                <a:lnTo>
                  <a:pt x="141782" y="122859"/>
                </a:lnTo>
                <a:lnTo>
                  <a:pt x="137833" y="150520"/>
                </a:lnTo>
                <a:lnTo>
                  <a:pt x="127012" y="173164"/>
                </a:lnTo>
                <a:lnTo>
                  <a:pt x="110820" y="188468"/>
                </a:lnTo>
                <a:lnTo>
                  <a:pt x="90792" y="194081"/>
                </a:lnTo>
                <a:lnTo>
                  <a:pt x="71475" y="188468"/>
                </a:lnTo>
                <a:lnTo>
                  <a:pt x="55651" y="173164"/>
                </a:lnTo>
                <a:lnTo>
                  <a:pt x="44958" y="150520"/>
                </a:lnTo>
                <a:lnTo>
                  <a:pt x="41033" y="122859"/>
                </a:lnTo>
                <a:lnTo>
                  <a:pt x="44958" y="94183"/>
                </a:lnTo>
                <a:lnTo>
                  <a:pt x="55651" y="71005"/>
                </a:lnTo>
                <a:lnTo>
                  <a:pt x="71475" y="55511"/>
                </a:lnTo>
                <a:lnTo>
                  <a:pt x="90792" y="49860"/>
                </a:lnTo>
                <a:lnTo>
                  <a:pt x="110820" y="55511"/>
                </a:lnTo>
                <a:lnTo>
                  <a:pt x="127012" y="71005"/>
                </a:lnTo>
                <a:lnTo>
                  <a:pt x="137833" y="94183"/>
                </a:lnTo>
                <a:lnTo>
                  <a:pt x="141782" y="122859"/>
                </a:lnTo>
                <a:lnTo>
                  <a:pt x="141782" y="17157"/>
                </a:lnTo>
                <a:lnTo>
                  <a:pt x="126682" y="2921"/>
                </a:lnTo>
                <a:lnTo>
                  <a:pt x="116230" y="0"/>
                </a:lnTo>
                <a:lnTo>
                  <a:pt x="65849" y="0"/>
                </a:lnTo>
                <a:lnTo>
                  <a:pt x="55613" y="2921"/>
                </a:lnTo>
                <a:lnTo>
                  <a:pt x="26733" y="30492"/>
                </a:lnTo>
                <a:lnTo>
                  <a:pt x="7188" y="71755"/>
                </a:lnTo>
                <a:lnTo>
                  <a:pt x="0" y="122859"/>
                </a:lnTo>
                <a:lnTo>
                  <a:pt x="7188" y="173494"/>
                </a:lnTo>
                <a:lnTo>
                  <a:pt x="26733" y="215455"/>
                </a:lnTo>
                <a:lnTo>
                  <a:pt x="55613" y="244055"/>
                </a:lnTo>
                <a:lnTo>
                  <a:pt x="88734" y="254012"/>
                </a:lnTo>
                <a:lnTo>
                  <a:pt x="92887" y="254012"/>
                </a:lnTo>
                <a:lnTo>
                  <a:pt x="126682" y="244055"/>
                </a:lnTo>
                <a:lnTo>
                  <a:pt x="155930" y="215455"/>
                </a:lnTo>
                <a:lnTo>
                  <a:pt x="165950" y="194081"/>
                </a:lnTo>
                <a:lnTo>
                  <a:pt x="175615" y="173494"/>
                </a:lnTo>
                <a:lnTo>
                  <a:pt x="177787" y="158254"/>
                </a:lnTo>
                <a:lnTo>
                  <a:pt x="177787" y="87134"/>
                </a:lnTo>
                <a:close/>
              </a:path>
            </a:pathLst>
          </a:custGeom>
          <a:solidFill>
            <a:srgbClr val="2A5A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7200899" y="181287"/>
            <a:ext cx="181611" cy="213360"/>
          </a:xfrm>
          <a:custGeom>
            <a:avLst/>
            <a:gdLst/>
            <a:ahLst/>
            <a:cxnLst/>
            <a:rect l="l" t="t" r="r" b="b"/>
            <a:pathLst>
              <a:path w="181609" h="213360">
                <a:moveTo>
                  <a:pt x="181444" y="0"/>
                </a:moveTo>
                <a:lnTo>
                  <a:pt x="92935" y="0"/>
                </a:lnTo>
                <a:lnTo>
                  <a:pt x="0" y="213304"/>
                </a:lnTo>
                <a:lnTo>
                  <a:pt x="88510" y="213304"/>
                </a:lnTo>
                <a:lnTo>
                  <a:pt x="181444" y="0"/>
                </a:lnTo>
                <a:close/>
              </a:path>
            </a:pathLst>
          </a:custGeom>
          <a:solidFill>
            <a:srgbClr val="ED33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5810313" y="132080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621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7" name="object 3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1600" y="174413"/>
            <a:ext cx="354866" cy="389466"/>
          </a:xfrm>
          <a:prstGeom prst="rect">
            <a:avLst/>
          </a:prstGeom>
        </p:spPr>
      </p:pic>
      <p:sp>
        <p:nvSpPr>
          <p:cNvPr id="38" name="Заголовок 37"/>
          <p:cNvSpPr>
            <a:spLocks noGrp="1"/>
          </p:cNvSpPr>
          <p:nvPr>
            <p:ph type="title"/>
          </p:nvPr>
        </p:nvSpPr>
        <p:spPr>
          <a:xfrm>
            <a:off x="238127" y="708279"/>
            <a:ext cx="7077708" cy="984885"/>
          </a:xfrm>
        </p:spPr>
        <p:txBody>
          <a:bodyPr/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dirty="0" smtClean="0"/>
              <a:t>В</a:t>
            </a:r>
            <a:r>
              <a:rPr lang="ru-RU" spc="-10" dirty="0" smtClean="0"/>
              <a:t> </a:t>
            </a:r>
            <a:r>
              <a:rPr lang="ru-RU" dirty="0" smtClean="0"/>
              <a:t>чем</a:t>
            </a:r>
            <a:r>
              <a:rPr lang="ru-RU" spc="-30" dirty="0" smtClean="0"/>
              <a:t> </a:t>
            </a:r>
            <a:r>
              <a:rPr lang="ru-RU" spc="-15" dirty="0" smtClean="0"/>
              <a:t>преимущества </a:t>
            </a:r>
            <a:r>
              <a:rPr lang="ru-RU" spc="-10" dirty="0" smtClean="0"/>
              <a:t>выпускника</a:t>
            </a:r>
            <a:r>
              <a:rPr lang="ru-RU" spc="15" dirty="0" smtClean="0"/>
              <a:t> </a:t>
            </a:r>
            <a:r>
              <a:rPr lang="ru-RU" spc="-10" dirty="0" smtClean="0"/>
              <a:t>«</a:t>
            </a:r>
            <a:r>
              <a:rPr lang="ru-RU" spc="-10" dirty="0" err="1" smtClean="0"/>
              <a:t>Профессионалитета</a:t>
            </a:r>
            <a:r>
              <a:rPr lang="ru-RU" spc="-10" dirty="0" smtClean="0"/>
              <a:t>»?</a:t>
            </a:r>
            <a:endParaRPr lang="ru-RU" dirty="0"/>
          </a:p>
        </p:txBody>
      </p:sp>
      <p:pic>
        <p:nvPicPr>
          <p:cNvPr id="22" name="object 12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48641" y="2369820"/>
            <a:ext cx="2882900" cy="2882899"/>
          </a:xfrm>
          <a:prstGeom prst="rect">
            <a:avLst/>
          </a:prstGeom>
        </p:spPr>
      </p:pic>
      <p:sp>
        <p:nvSpPr>
          <p:cNvPr id="39" name="object 11"/>
          <p:cNvSpPr txBox="1"/>
          <p:nvPr/>
        </p:nvSpPr>
        <p:spPr>
          <a:xfrm>
            <a:off x="281623" y="1705990"/>
            <a:ext cx="11821796" cy="3830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362325">
              <a:lnSpc>
                <a:spcPct val="100000"/>
              </a:lnSpc>
              <a:spcBef>
                <a:spcPts val="1725"/>
              </a:spcBef>
            </a:pPr>
            <a:r>
              <a:rPr sz="2000" spc="-25" smtClean="0">
                <a:solidFill>
                  <a:srgbClr val="007CA4"/>
                </a:solidFill>
                <a:latin typeface="Microsoft Sans Serif"/>
                <a:cs typeface="Microsoft Sans Serif"/>
              </a:rPr>
              <a:t>высоко</a:t>
            </a:r>
            <a:r>
              <a:rPr sz="2000" spc="5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5" smtClean="0">
                <a:solidFill>
                  <a:srgbClr val="007CA4"/>
                </a:solidFill>
                <a:latin typeface="Microsoft Sans Serif"/>
                <a:cs typeface="Microsoft Sans Serif"/>
              </a:rPr>
              <a:t>мотивирован</a:t>
            </a:r>
            <a:r>
              <a:rPr sz="2000" spc="-7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mtClean="0">
                <a:solidFill>
                  <a:srgbClr val="007CA4"/>
                </a:solidFill>
                <a:latin typeface="Microsoft Sans Serif"/>
                <a:cs typeface="Microsoft Sans Serif"/>
              </a:rPr>
              <a:t>с</a:t>
            </a:r>
            <a:r>
              <a:rPr sz="2000" spc="1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15" smtClean="0">
                <a:solidFill>
                  <a:srgbClr val="007CA4"/>
                </a:solidFill>
                <a:latin typeface="Microsoft Sans Serif"/>
                <a:cs typeface="Microsoft Sans Serif"/>
              </a:rPr>
              <a:t>момента</a:t>
            </a:r>
            <a:r>
              <a:rPr sz="2000" spc="-4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1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поступления</a:t>
            </a:r>
            <a:endParaRPr sz="2000" smtClean="0">
              <a:latin typeface="Microsoft Sans Serif"/>
              <a:cs typeface="Microsoft Sans Serif"/>
            </a:endParaRPr>
          </a:p>
          <a:p>
            <a:pPr marL="3350260" marR="1593850" indent="12700">
              <a:lnSpc>
                <a:spcPct val="219099"/>
              </a:lnSpc>
              <a:spcBef>
                <a:spcPts val="55"/>
              </a:spcBef>
            </a:pPr>
            <a:r>
              <a:rPr sz="2000" spc="-1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обучен</a:t>
            </a:r>
            <a:r>
              <a:rPr sz="2000" spc="2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15" smtClean="0">
                <a:solidFill>
                  <a:srgbClr val="007CA4"/>
                </a:solidFill>
                <a:latin typeface="Microsoft Sans Serif"/>
                <a:cs typeface="Microsoft Sans Serif"/>
              </a:rPr>
              <a:t>по</a:t>
            </a:r>
            <a:r>
              <a:rPr sz="2000" spc="3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2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программе,</a:t>
            </a:r>
            <a:r>
              <a:rPr sz="2000" spc="-25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10" smtClean="0">
                <a:solidFill>
                  <a:srgbClr val="007CA4"/>
                </a:solidFill>
                <a:latin typeface="Microsoft Sans Serif"/>
                <a:cs typeface="Microsoft Sans Serif"/>
              </a:rPr>
              <a:t>разработанной</a:t>
            </a:r>
            <a:r>
              <a:rPr sz="2000" spc="-5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1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под</a:t>
            </a:r>
            <a:r>
              <a:rPr sz="2000" spc="3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mtClean="0">
                <a:solidFill>
                  <a:srgbClr val="007CA4"/>
                </a:solidFill>
                <a:latin typeface="Microsoft Sans Serif"/>
                <a:cs typeface="Microsoft Sans Serif"/>
              </a:rPr>
              <a:t>работодателя </a:t>
            </a:r>
            <a:r>
              <a:rPr sz="2000" spc="5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25" smtClean="0">
                <a:solidFill>
                  <a:srgbClr val="007CA4"/>
                </a:solidFill>
                <a:latin typeface="Microsoft Sans Serif"/>
                <a:cs typeface="Microsoft Sans Serif"/>
              </a:rPr>
              <a:t>погружен</a:t>
            </a:r>
            <a:r>
              <a:rPr sz="2000" spc="2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в</a:t>
            </a:r>
            <a:r>
              <a:rPr sz="2000" spc="25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5" smtClean="0">
                <a:solidFill>
                  <a:srgbClr val="007CA4"/>
                </a:solidFill>
                <a:latin typeface="Microsoft Sans Serif"/>
                <a:cs typeface="Microsoft Sans Serif"/>
              </a:rPr>
              <a:t>среду,</a:t>
            </a:r>
            <a:r>
              <a:rPr sz="2000" spc="15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1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воссоздающую</a:t>
            </a:r>
            <a:r>
              <a:rPr sz="2000" spc="25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mtClean="0">
                <a:solidFill>
                  <a:srgbClr val="007CA4"/>
                </a:solidFill>
                <a:latin typeface="Microsoft Sans Serif"/>
                <a:cs typeface="Microsoft Sans Serif"/>
              </a:rPr>
              <a:t>реальное</a:t>
            </a:r>
            <a:r>
              <a:rPr sz="2000" spc="-2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15" smtClean="0">
                <a:solidFill>
                  <a:srgbClr val="007CA4"/>
                </a:solidFill>
                <a:latin typeface="Microsoft Sans Serif"/>
                <a:cs typeface="Microsoft Sans Serif"/>
              </a:rPr>
              <a:t>производство </a:t>
            </a:r>
            <a:r>
              <a:rPr sz="2000" spc="-515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1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подготовлен</a:t>
            </a:r>
            <a:r>
              <a:rPr sz="200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в</a:t>
            </a:r>
            <a:r>
              <a:rPr sz="2000" spc="5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15" smtClean="0">
                <a:solidFill>
                  <a:srgbClr val="007CA4"/>
                </a:solidFill>
                <a:latin typeface="Microsoft Sans Serif"/>
                <a:cs typeface="Microsoft Sans Serif"/>
              </a:rPr>
              <a:t>сжатые</a:t>
            </a:r>
            <a:r>
              <a:rPr sz="2000" spc="-1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25" smtClean="0">
                <a:solidFill>
                  <a:srgbClr val="007CA4"/>
                </a:solidFill>
                <a:latin typeface="Microsoft Sans Serif"/>
                <a:cs typeface="Microsoft Sans Serif"/>
              </a:rPr>
              <a:t>сроки</a:t>
            </a:r>
            <a:r>
              <a:rPr sz="2000" spc="1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3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без</a:t>
            </a:r>
            <a:r>
              <a:rPr sz="2000" spc="15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5" smtClean="0">
                <a:solidFill>
                  <a:srgbClr val="007CA4"/>
                </a:solidFill>
                <a:latin typeface="Microsoft Sans Serif"/>
                <a:cs typeface="Microsoft Sans Serif"/>
              </a:rPr>
              <a:t>потери</a:t>
            </a:r>
            <a:r>
              <a:rPr sz="2000" spc="-1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2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качества</a:t>
            </a:r>
            <a:endParaRPr sz="2000" smtClean="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500" smtClean="0">
              <a:latin typeface="Microsoft Sans Serif"/>
              <a:cs typeface="Microsoft Sans Serif"/>
            </a:endParaRPr>
          </a:p>
          <a:p>
            <a:pPr marL="3347085">
              <a:lnSpc>
                <a:spcPct val="100000"/>
              </a:lnSpc>
            </a:pPr>
            <a:r>
              <a:rPr sz="2000" spc="-1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не</a:t>
            </a:r>
            <a:r>
              <a:rPr sz="2000" spc="1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5" smtClean="0">
                <a:solidFill>
                  <a:srgbClr val="007CA4"/>
                </a:solidFill>
                <a:latin typeface="Microsoft Sans Serif"/>
                <a:cs typeface="Microsoft Sans Serif"/>
              </a:rPr>
              <a:t>требует</a:t>
            </a:r>
            <a:r>
              <a:rPr sz="2000" spc="15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2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переподготовки</a:t>
            </a:r>
            <a:r>
              <a:rPr sz="2000" spc="-5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15" smtClean="0">
                <a:solidFill>
                  <a:srgbClr val="007CA4"/>
                </a:solidFill>
                <a:latin typeface="Microsoft Sans Serif"/>
                <a:cs typeface="Microsoft Sans Serif"/>
              </a:rPr>
              <a:t>при</a:t>
            </a:r>
            <a:r>
              <a:rPr sz="2000" spc="1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5" smtClean="0">
                <a:solidFill>
                  <a:srgbClr val="007CA4"/>
                </a:solidFill>
                <a:latin typeface="Microsoft Sans Serif"/>
                <a:cs typeface="Microsoft Sans Serif"/>
              </a:rPr>
              <a:t>выходе</a:t>
            </a:r>
            <a:r>
              <a:rPr sz="2000" spc="30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pc="-10" smtClean="0">
                <a:solidFill>
                  <a:srgbClr val="007CA4"/>
                </a:solidFill>
                <a:latin typeface="Microsoft Sans Serif"/>
                <a:cs typeface="Microsoft Sans Serif"/>
              </a:rPr>
              <a:t>на</a:t>
            </a:r>
            <a:r>
              <a:rPr sz="2000" spc="15" smtClean="0">
                <a:solidFill>
                  <a:srgbClr val="007CA4"/>
                </a:solidFill>
                <a:latin typeface="Microsoft Sans Serif"/>
                <a:cs typeface="Microsoft Sans Serif"/>
              </a:rPr>
              <a:t> </a:t>
            </a:r>
            <a:r>
              <a:rPr sz="2000" smtClean="0">
                <a:solidFill>
                  <a:srgbClr val="007CA4"/>
                </a:solidFill>
                <a:latin typeface="Microsoft Sans Serif"/>
                <a:cs typeface="Microsoft Sans Serif"/>
              </a:rPr>
              <a:t>работу</a:t>
            </a:r>
            <a:endParaRPr sz="2000" smtClean="0">
              <a:latin typeface="Microsoft Sans Serif"/>
              <a:cs typeface="Microsoft Sans Serif"/>
            </a:endParaRPr>
          </a:p>
          <a:p>
            <a:pPr marL="2171700">
              <a:lnSpc>
                <a:spcPct val="100000"/>
              </a:lnSpc>
              <a:spcBef>
                <a:spcPts val="1290"/>
              </a:spcBef>
            </a:pPr>
            <a:r>
              <a:rPr sz="2000" b="1" spc="-5" smtClean="0">
                <a:solidFill>
                  <a:srgbClr val="ED7103"/>
                </a:solidFill>
                <a:latin typeface="Arial"/>
                <a:cs typeface="Arial"/>
              </a:rPr>
              <a:t>Вступление</a:t>
            </a:r>
            <a:r>
              <a:rPr sz="2000" b="1" spc="220" smtClean="0">
                <a:solidFill>
                  <a:srgbClr val="ED7103"/>
                </a:solidFill>
                <a:latin typeface="Arial"/>
                <a:cs typeface="Arial"/>
              </a:rPr>
              <a:t> </a:t>
            </a:r>
            <a:r>
              <a:rPr sz="2000" b="1" smtClean="0">
                <a:solidFill>
                  <a:srgbClr val="ED7103"/>
                </a:solidFill>
                <a:latin typeface="Arial"/>
                <a:cs typeface="Arial"/>
              </a:rPr>
              <a:t>в</a:t>
            </a:r>
            <a:r>
              <a:rPr sz="2000" b="1" spc="190" smtClean="0">
                <a:solidFill>
                  <a:srgbClr val="ED7103"/>
                </a:solidFill>
                <a:latin typeface="Arial"/>
                <a:cs typeface="Arial"/>
              </a:rPr>
              <a:t> </a:t>
            </a:r>
            <a:r>
              <a:rPr sz="2000" b="1" spc="-5" smtClean="0">
                <a:solidFill>
                  <a:srgbClr val="ED7103"/>
                </a:solidFill>
                <a:latin typeface="Arial"/>
                <a:cs typeface="Arial"/>
              </a:rPr>
              <a:t>федеральный</a:t>
            </a:r>
            <a:r>
              <a:rPr sz="2000" b="1" spc="200" smtClean="0">
                <a:solidFill>
                  <a:srgbClr val="ED7103"/>
                </a:solidFill>
                <a:latin typeface="Arial"/>
                <a:cs typeface="Arial"/>
              </a:rPr>
              <a:t> </a:t>
            </a:r>
            <a:r>
              <a:rPr sz="2000" b="1" smtClean="0">
                <a:solidFill>
                  <a:srgbClr val="ED7103"/>
                </a:solidFill>
                <a:latin typeface="Arial"/>
                <a:cs typeface="Arial"/>
              </a:rPr>
              <a:t>проект</a:t>
            </a:r>
            <a:r>
              <a:rPr sz="2000" b="1" spc="190" smtClean="0">
                <a:solidFill>
                  <a:srgbClr val="ED7103"/>
                </a:solidFill>
                <a:latin typeface="Arial"/>
                <a:cs typeface="Arial"/>
              </a:rPr>
              <a:t> </a:t>
            </a:r>
            <a:r>
              <a:rPr sz="2000" b="1" spc="-5" smtClean="0">
                <a:solidFill>
                  <a:srgbClr val="ED7103"/>
                </a:solidFill>
                <a:latin typeface="Arial"/>
                <a:cs typeface="Arial"/>
              </a:rPr>
              <a:t>«Профессионалитет»</a:t>
            </a:r>
            <a:r>
              <a:rPr sz="2000" b="1" spc="210" smtClean="0">
                <a:solidFill>
                  <a:srgbClr val="ED7103"/>
                </a:solidFill>
                <a:latin typeface="Arial"/>
                <a:cs typeface="Arial"/>
              </a:rPr>
              <a:t> </a:t>
            </a:r>
            <a:r>
              <a:rPr sz="2000" b="1" smtClean="0">
                <a:solidFill>
                  <a:srgbClr val="007CA4"/>
                </a:solidFill>
                <a:latin typeface="Arial"/>
                <a:cs typeface="Arial"/>
              </a:rPr>
              <a:t>–</a:t>
            </a:r>
            <a:r>
              <a:rPr sz="2000" b="1" spc="210" smtClean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10" smtClean="0">
                <a:solidFill>
                  <a:srgbClr val="007CA4"/>
                </a:solidFill>
                <a:latin typeface="Arial"/>
                <a:cs typeface="Arial"/>
              </a:rPr>
              <a:t>это</a:t>
            </a:r>
            <a:r>
              <a:rPr sz="2000" b="1" spc="200" smtClean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 smtClean="0">
                <a:solidFill>
                  <a:srgbClr val="007CA4"/>
                </a:solidFill>
                <a:latin typeface="Arial"/>
                <a:cs typeface="Arial"/>
              </a:rPr>
              <a:t>внедрение</a:t>
            </a:r>
            <a:endParaRPr sz="2000" smtClean="0">
              <a:latin typeface="Arial"/>
              <a:cs typeface="Arial"/>
            </a:endParaRPr>
          </a:p>
          <a:p>
            <a:pPr marL="2890520">
              <a:lnSpc>
                <a:spcPct val="100000"/>
              </a:lnSpc>
              <a:tabLst>
                <a:tab pos="7636509" algn="l"/>
              </a:tabLst>
            </a:pPr>
            <a:r>
              <a:rPr sz="2000" b="1" spc="-5" smtClean="0">
                <a:solidFill>
                  <a:srgbClr val="ED7103"/>
                </a:solidFill>
                <a:latin typeface="Arial"/>
                <a:cs typeface="Arial"/>
              </a:rPr>
              <a:t>новой</a:t>
            </a:r>
            <a:r>
              <a:rPr sz="2000" b="1" spc="25" smtClean="0">
                <a:solidFill>
                  <a:srgbClr val="ED7103"/>
                </a:solidFill>
                <a:latin typeface="Arial"/>
                <a:cs typeface="Arial"/>
              </a:rPr>
              <a:t> </a:t>
            </a:r>
            <a:r>
              <a:rPr sz="2000" b="1" spc="-5" smtClean="0">
                <a:solidFill>
                  <a:srgbClr val="ED7103"/>
                </a:solidFill>
                <a:latin typeface="Arial"/>
                <a:cs typeface="Arial"/>
              </a:rPr>
              <a:t>образовательной</a:t>
            </a:r>
            <a:r>
              <a:rPr sz="2000" b="1" spc="45" smtClean="0">
                <a:solidFill>
                  <a:srgbClr val="ED7103"/>
                </a:solidFill>
                <a:latin typeface="Arial"/>
                <a:cs typeface="Arial"/>
              </a:rPr>
              <a:t> </a:t>
            </a:r>
            <a:r>
              <a:rPr sz="2000" b="1" spc="-5" smtClean="0">
                <a:solidFill>
                  <a:srgbClr val="ED7103"/>
                </a:solidFill>
                <a:latin typeface="Arial"/>
                <a:cs typeface="Arial"/>
              </a:rPr>
              <a:t>технологии	</a:t>
            </a:r>
            <a:r>
              <a:rPr sz="2000" b="1" smtClean="0">
                <a:solidFill>
                  <a:srgbClr val="007CA4"/>
                </a:solidFill>
                <a:latin typeface="Arial"/>
                <a:cs typeface="Arial"/>
              </a:rPr>
              <a:t>в</a:t>
            </a:r>
            <a:r>
              <a:rPr sz="2000" b="1" spc="-35" smtClean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 smtClean="0">
                <a:solidFill>
                  <a:srgbClr val="007CA4"/>
                </a:solidFill>
                <a:latin typeface="Arial"/>
                <a:cs typeface="Arial"/>
              </a:rPr>
              <a:t>процесс</a:t>
            </a:r>
            <a:r>
              <a:rPr sz="2000" b="1" spc="5" smtClean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10" smtClean="0">
                <a:solidFill>
                  <a:srgbClr val="007CA4"/>
                </a:solidFill>
                <a:latin typeface="Arial"/>
                <a:cs typeface="Arial"/>
              </a:rPr>
              <a:t>подготовки</a:t>
            </a:r>
            <a:r>
              <a:rPr sz="2000" b="1" spc="45" smtClean="0">
                <a:solidFill>
                  <a:srgbClr val="007CA4"/>
                </a:solidFill>
                <a:latin typeface="Arial"/>
                <a:cs typeface="Arial"/>
              </a:rPr>
              <a:t> </a:t>
            </a:r>
            <a:r>
              <a:rPr sz="2000" b="1" spc="-5" smtClean="0">
                <a:solidFill>
                  <a:srgbClr val="007CA4"/>
                </a:solidFill>
                <a:latin typeface="Arial"/>
                <a:cs typeface="Arial"/>
              </a:rPr>
              <a:t>кадров</a:t>
            </a:r>
            <a:endParaRPr sz="2000">
              <a:latin typeface="Arial"/>
              <a:cs typeface="Arial"/>
            </a:endParaRPr>
          </a:p>
        </p:txBody>
      </p:sp>
      <p:sp>
        <p:nvSpPr>
          <p:cNvPr id="46" name="object 4"/>
          <p:cNvSpPr/>
          <p:nvPr/>
        </p:nvSpPr>
        <p:spPr>
          <a:xfrm>
            <a:off x="3352800" y="2806700"/>
            <a:ext cx="7924800" cy="541020"/>
          </a:xfrm>
          <a:custGeom>
            <a:avLst/>
            <a:gdLst/>
            <a:ahLst/>
            <a:cxnLst/>
            <a:rect l="l" t="t" r="r" b="b"/>
            <a:pathLst>
              <a:path w="7561580" h="541020">
                <a:moveTo>
                  <a:pt x="0" y="90170"/>
                </a:moveTo>
                <a:lnTo>
                  <a:pt x="7088" y="55078"/>
                </a:lnTo>
                <a:lnTo>
                  <a:pt x="26415" y="26416"/>
                </a:lnTo>
                <a:lnTo>
                  <a:pt x="55078" y="7088"/>
                </a:lnTo>
                <a:lnTo>
                  <a:pt x="90169" y="0"/>
                </a:lnTo>
                <a:lnTo>
                  <a:pt x="7471409" y="0"/>
                </a:lnTo>
                <a:lnTo>
                  <a:pt x="7506501" y="7088"/>
                </a:lnTo>
                <a:lnTo>
                  <a:pt x="7535164" y="26416"/>
                </a:lnTo>
                <a:lnTo>
                  <a:pt x="7554491" y="55078"/>
                </a:lnTo>
                <a:lnTo>
                  <a:pt x="7561580" y="90170"/>
                </a:lnTo>
                <a:lnTo>
                  <a:pt x="7561580" y="450850"/>
                </a:lnTo>
                <a:lnTo>
                  <a:pt x="7554491" y="485941"/>
                </a:lnTo>
                <a:lnTo>
                  <a:pt x="7535163" y="514603"/>
                </a:lnTo>
                <a:lnTo>
                  <a:pt x="7506501" y="533931"/>
                </a:lnTo>
                <a:lnTo>
                  <a:pt x="7471409" y="541020"/>
                </a:lnTo>
                <a:lnTo>
                  <a:pt x="90169" y="541020"/>
                </a:lnTo>
                <a:lnTo>
                  <a:pt x="55078" y="533931"/>
                </a:lnTo>
                <a:lnTo>
                  <a:pt x="26415" y="514603"/>
                </a:lnTo>
                <a:lnTo>
                  <a:pt x="7088" y="485941"/>
                </a:lnTo>
                <a:lnTo>
                  <a:pt x="0" y="450850"/>
                </a:lnTo>
                <a:lnTo>
                  <a:pt x="0" y="90170"/>
                </a:lnTo>
                <a:close/>
              </a:path>
            </a:pathLst>
          </a:custGeom>
          <a:ln w="25400">
            <a:solidFill>
              <a:srgbClr val="007CA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"/>
          <p:cNvSpPr/>
          <p:nvPr/>
        </p:nvSpPr>
        <p:spPr>
          <a:xfrm flipV="1">
            <a:off x="3276602" y="1676400"/>
            <a:ext cx="7962900" cy="381000"/>
          </a:xfrm>
          <a:custGeom>
            <a:avLst/>
            <a:gdLst/>
            <a:ahLst/>
            <a:cxnLst/>
            <a:rect l="l" t="t" r="r" b="b"/>
            <a:pathLst>
              <a:path w="7561580" h="541020">
                <a:moveTo>
                  <a:pt x="0" y="90170"/>
                </a:moveTo>
                <a:lnTo>
                  <a:pt x="7088" y="55078"/>
                </a:lnTo>
                <a:lnTo>
                  <a:pt x="26415" y="26416"/>
                </a:lnTo>
                <a:lnTo>
                  <a:pt x="55078" y="7088"/>
                </a:lnTo>
                <a:lnTo>
                  <a:pt x="90169" y="0"/>
                </a:lnTo>
                <a:lnTo>
                  <a:pt x="7471409" y="0"/>
                </a:lnTo>
                <a:lnTo>
                  <a:pt x="7506501" y="7088"/>
                </a:lnTo>
                <a:lnTo>
                  <a:pt x="7535164" y="26416"/>
                </a:lnTo>
                <a:lnTo>
                  <a:pt x="7554491" y="55078"/>
                </a:lnTo>
                <a:lnTo>
                  <a:pt x="7561580" y="90170"/>
                </a:lnTo>
                <a:lnTo>
                  <a:pt x="7561580" y="450850"/>
                </a:lnTo>
                <a:lnTo>
                  <a:pt x="7554491" y="485941"/>
                </a:lnTo>
                <a:lnTo>
                  <a:pt x="7535163" y="514603"/>
                </a:lnTo>
                <a:lnTo>
                  <a:pt x="7506501" y="533931"/>
                </a:lnTo>
                <a:lnTo>
                  <a:pt x="7471409" y="541020"/>
                </a:lnTo>
                <a:lnTo>
                  <a:pt x="90169" y="541020"/>
                </a:lnTo>
                <a:lnTo>
                  <a:pt x="55078" y="533931"/>
                </a:lnTo>
                <a:lnTo>
                  <a:pt x="26415" y="514603"/>
                </a:lnTo>
                <a:lnTo>
                  <a:pt x="7088" y="485941"/>
                </a:lnTo>
                <a:lnTo>
                  <a:pt x="0" y="450850"/>
                </a:lnTo>
                <a:lnTo>
                  <a:pt x="0" y="90170"/>
                </a:lnTo>
                <a:close/>
              </a:path>
            </a:pathLst>
          </a:custGeom>
          <a:ln w="25400">
            <a:solidFill>
              <a:srgbClr val="007CA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"/>
          <p:cNvSpPr/>
          <p:nvPr/>
        </p:nvSpPr>
        <p:spPr>
          <a:xfrm>
            <a:off x="3352801" y="2286000"/>
            <a:ext cx="7886700" cy="381000"/>
          </a:xfrm>
          <a:custGeom>
            <a:avLst/>
            <a:gdLst/>
            <a:ahLst/>
            <a:cxnLst/>
            <a:rect l="l" t="t" r="r" b="b"/>
            <a:pathLst>
              <a:path w="7561580" h="541020">
                <a:moveTo>
                  <a:pt x="0" y="90170"/>
                </a:moveTo>
                <a:lnTo>
                  <a:pt x="7088" y="55078"/>
                </a:lnTo>
                <a:lnTo>
                  <a:pt x="26415" y="26416"/>
                </a:lnTo>
                <a:lnTo>
                  <a:pt x="55078" y="7088"/>
                </a:lnTo>
                <a:lnTo>
                  <a:pt x="90169" y="0"/>
                </a:lnTo>
                <a:lnTo>
                  <a:pt x="7471409" y="0"/>
                </a:lnTo>
                <a:lnTo>
                  <a:pt x="7506501" y="7088"/>
                </a:lnTo>
                <a:lnTo>
                  <a:pt x="7535164" y="26416"/>
                </a:lnTo>
                <a:lnTo>
                  <a:pt x="7554491" y="55078"/>
                </a:lnTo>
                <a:lnTo>
                  <a:pt x="7561580" y="90170"/>
                </a:lnTo>
                <a:lnTo>
                  <a:pt x="7561580" y="450850"/>
                </a:lnTo>
                <a:lnTo>
                  <a:pt x="7554491" y="485941"/>
                </a:lnTo>
                <a:lnTo>
                  <a:pt x="7535163" y="514603"/>
                </a:lnTo>
                <a:lnTo>
                  <a:pt x="7506501" y="533931"/>
                </a:lnTo>
                <a:lnTo>
                  <a:pt x="7471409" y="541020"/>
                </a:lnTo>
                <a:lnTo>
                  <a:pt x="90169" y="541020"/>
                </a:lnTo>
                <a:lnTo>
                  <a:pt x="55078" y="533931"/>
                </a:lnTo>
                <a:lnTo>
                  <a:pt x="26415" y="514603"/>
                </a:lnTo>
                <a:lnTo>
                  <a:pt x="7088" y="485941"/>
                </a:lnTo>
                <a:lnTo>
                  <a:pt x="0" y="450850"/>
                </a:lnTo>
                <a:lnTo>
                  <a:pt x="0" y="90170"/>
                </a:lnTo>
                <a:close/>
              </a:path>
            </a:pathLst>
          </a:custGeom>
          <a:ln w="25400">
            <a:solidFill>
              <a:srgbClr val="007CA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"/>
          <p:cNvSpPr/>
          <p:nvPr/>
        </p:nvSpPr>
        <p:spPr>
          <a:xfrm>
            <a:off x="3352801" y="3581400"/>
            <a:ext cx="8001001" cy="533400"/>
          </a:xfrm>
          <a:custGeom>
            <a:avLst/>
            <a:gdLst/>
            <a:ahLst/>
            <a:cxnLst/>
            <a:rect l="l" t="t" r="r" b="b"/>
            <a:pathLst>
              <a:path w="7561580" h="541020">
                <a:moveTo>
                  <a:pt x="0" y="90170"/>
                </a:moveTo>
                <a:lnTo>
                  <a:pt x="7088" y="55078"/>
                </a:lnTo>
                <a:lnTo>
                  <a:pt x="26415" y="26416"/>
                </a:lnTo>
                <a:lnTo>
                  <a:pt x="55078" y="7088"/>
                </a:lnTo>
                <a:lnTo>
                  <a:pt x="90169" y="0"/>
                </a:lnTo>
                <a:lnTo>
                  <a:pt x="7471409" y="0"/>
                </a:lnTo>
                <a:lnTo>
                  <a:pt x="7506501" y="7088"/>
                </a:lnTo>
                <a:lnTo>
                  <a:pt x="7535164" y="26416"/>
                </a:lnTo>
                <a:lnTo>
                  <a:pt x="7554491" y="55078"/>
                </a:lnTo>
                <a:lnTo>
                  <a:pt x="7561580" y="90170"/>
                </a:lnTo>
                <a:lnTo>
                  <a:pt x="7561580" y="450850"/>
                </a:lnTo>
                <a:lnTo>
                  <a:pt x="7554491" y="485941"/>
                </a:lnTo>
                <a:lnTo>
                  <a:pt x="7535163" y="514603"/>
                </a:lnTo>
                <a:lnTo>
                  <a:pt x="7506501" y="533931"/>
                </a:lnTo>
                <a:lnTo>
                  <a:pt x="7471409" y="541020"/>
                </a:lnTo>
                <a:lnTo>
                  <a:pt x="90169" y="541020"/>
                </a:lnTo>
                <a:lnTo>
                  <a:pt x="55078" y="533931"/>
                </a:lnTo>
                <a:lnTo>
                  <a:pt x="26415" y="514603"/>
                </a:lnTo>
                <a:lnTo>
                  <a:pt x="7088" y="485941"/>
                </a:lnTo>
                <a:lnTo>
                  <a:pt x="0" y="450850"/>
                </a:lnTo>
                <a:lnTo>
                  <a:pt x="0" y="90170"/>
                </a:lnTo>
                <a:close/>
              </a:path>
            </a:pathLst>
          </a:custGeom>
          <a:ln w="25400">
            <a:solidFill>
              <a:srgbClr val="007CA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4"/>
          <p:cNvSpPr/>
          <p:nvPr/>
        </p:nvSpPr>
        <p:spPr>
          <a:xfrm>
            <a:off x="3525521" y="4267201"/>
            <a:ext cx="7752080" cy="609600"/>
          </a:xfrm>
          <a:custGeom>
            <a:avLst/>
            <a:gdLst/>
            <a:ahLst/>
            <a:cxnLst/>
            <a:rect l="l" t="t" r="r" b="b"/>
            <a:pathLst>
              <a:path w="7561580" h="541020">
                <a:moveTo>
                  <a:pt x="0" y="90170"/>
                </a:moveTo>
                <a:lnTo>
                  <a:pt x="7088" y="55078"/>
                </a:lnTo>
                <a:lnTo>
                  <a:pt x="26415" y="26416"/>
                </a:lnTo>
                <a:lnTo>
                  <a:pt x="55078" y="7088"/>
                </a:lnTo>
                <a:lnTo>
                  <a:pt x="90169" y="0"/>
                </a:lnTo>
                <a:lnTo>
                  <a:pt x="7471409" y="0"/>
                </a:lnTo>
                <a:lnTo>
                  <a:pt x="7506501" y="7088"/>
                </a:lnTo>
                <a:lnTo>
                  <a:pt x="7535164" y="26416"/>
                </a:lnTo>
                <a:lnTo>
                  <a:pt x="7554491" y="55078"/>
                </a:lnTo>
                <a:lnTo>
                  <a:pt x="7561580" y="90170"/>
                </a:lnTo>
                <a:lnTo>
                  <a:pt x="7561580" y="450850"/>
                </a:lnTo>
                <a:lnTo>
                  <a:pt x="7554491" y="485941"/>
                </a:lnTo>
                <a:lnTo>
                  <a:pt x="7535163" y="514603"/>
                </a:lnTo>
                <a:lnTo>
                  <a:pt x="7506501" y="533931"/>
                </a:lnTo>
                <a:lnTo>
                  <a:pt x="7471409" y="541020"/>
                </a:lnTo>
                <a:lnTo>
                  <a:pt x="90169" y="541020"/>
                </a:lnTo>
                <a:lnTo>
                  <a:pt x="55078" y="533931"/>
                </a:lnTo>
                <a:lnTo>
                  <a:pt x="26415" y="514603"/>
                </a:lnTo>
                <a:lnTo>
                  <a:pt x="7088" y="485941"/>
                </a:lnTo>
                <a:lnTo>
                  <a:pt x="0" y="450850"/>
                </a:lnTo>
                <a:lnTo>
                  <a:pt x="0" y="90170"/>
                </a:lnTo>
                <a:close/>
              </a:path>
            </a:pathLst>
          </a:custGeom>
          <a:ln w="25400">
            <a:solidFill>
              <a:srgbClr val="007CA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1" name="Рисунок 50" descr="E:\Documents and Settings\Comp\Рабочий стол\МЕТОДИЧЕСКАЯ РАБОТА КОЛЛЕДЖА\МЕТОДИЧЕСКАЯ РАБОТА КОЛЛЕДЖА 2018-2019 УЧ. ГОД\рекламная и сувенирная продукция к 120-летию\эмб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1049000" y="304800"/>
            <a:ext cx="857257" cy="843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5004068"/>
            <a:ext cx="5900420" cy="1853930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2599435" y="4139502"/>
            <a:ext cx="946150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2366010" algn="ctr">
              <a:lnSpc>
                <a:spcPct val="100000"/>
              </a:lnSpc>
              <a:spcBef>
                <a:spcPts val="100"/>
              </a:spcBef>
            </a:pPr>
            <a:r>
              <a:rPr lang="ru-RU" sz="2000" spc="-5" dirty="0" smtClean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endParaRPr sz="200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143000" y="3215639"/>
            <a:ext cx="1478281" cy="523240"/>
          </a:xfrm>
          <a:custGeom>
            <a:avLst/>
            <a:gdLst/>
            <a:ahLst/>
            <a:cxnLst/>
            <a:rect l="l" t="t" r="r" b="b"/>
            <a:pathLst>
              <a:path w="1478280" h="523239">
                <a:moveTo>
                  <a:pt x="1478280" y="0"/>
                </a:moveTo>
                <a:lnTo>
                  <a:pt x="0" y="0"/>
                </a:lnTo>
                <a:lnTo>
                  <a:pt x="0" y="523240"/>
                </a:lnTo>
                <a:lnTo>
                  <a:pt x="1478280" y="523240"/>
                </a:lnTo>
                <a:lnTo>
                  <a:pt x="147828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3" name="object 2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40416" y="203193"/>
            <a:ext cx="146923" cy="191848"/>
          </a:xfrm>
          <a:prstGeom prst="rect">
            <a:avLst/>
          </a:prstGeom>
        </p:spPr>
      </p:pic>
      <p:sp>
        <p:nvSpPr>
          <p:cNvPr id="24" name="object 24"/>
          <p:cNvSpPr/>
          <p:nvPr/>
        </p:nvSpPr>
        <p:spPr>
          <a:xfrm>
            <a:off x="821753" y="132080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621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802124" y="132081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822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6" name="object 2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207262" y="185425"/>
            <a:ext cx="182885" cy="206317"/>
          </a:xfrm>
          <a:prstGeom prst="rect">
            <a:avLst/>
          </a:prstGeom>
        </p:spPr>
      </p:pic>
      <p:sp>
        <p:nvSpPr>
          <p:cNvPr id="27" name="object 27"/>
          <p:cNvSpPr/>
          <p:nvPr/>
        </p:nvSpPr>
        <p:spPr>
          <a:xfrm>
            <a:off x="2805426" y="132081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822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793484" y="132081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822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738432" y="132080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621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6755125" y="132081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822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1" name="object 3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203191" y="177796"/>
            <a:ext cx="173508" cy="227883"/>
          </a:xfrm>
          <a:prstGeom prst="rect">
            <a:avLst/>
          </a:prstGeom>
        </p:spPr>
      </p:pic>
      <p:pic>
        <p:nvPicPr>
          <p:cNvPr id="32" name="object 3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206241" y="167654"/>
            <a:ext cx="129541" cy="246366"/>
          </a:xfrm>
          <a:prstGeom prst="rect">
            <a:avLst/>
          </a:prstGeom>
        </p:spPr>
      </p:pic>
      <p:pic>
        <p:nvPicPr>
          <p:cNvPr id="33" name="object 3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139012" y="215901"/>
            <a:ext cx="192448" cy="189313"/>
          </a:xfrm>
          <a:prstGeom prst="rect">
            <a:avLst/>
          </a:prstGeom>
        </p:spPr>
      </p:pic>
      <p:sp>
        <p:nvSpPr>
          <p:cNvPr id="34" name="object 34"/>
          <p:cNvSpPr/>
          <p:nvPr/>
        </p:nvSpPr>
        <p:spPr>
          <a:xfrm>
            <a:off x="6154420" y="167640"/>
            <a:ext cx="177801" cy="254635"/>
          </a:xfrm>
          <a:custGeom>
            <a:avLst/>
            <a:gdLst/>
            <a:ahLst/>
            <a:cxnLst/>
            <a:rect l="l" t="t" r="r" b="b"/>
            <a:pathLst>
              <a:path w="177800" h="254634">
                <a:moveTo>
                  <a:pt x="113169" y="122859"/>
                </a:moveTo>
                <a:lnTo>
                  <a:pt x="111429" y="110337"/>
                </a:lnTo>
                <a:lnTo>
                  <a:pt x="106641" y="100164"/>
                </a:lnTo>
                <a:lnTo>
                  <a:pt x="99529" y="93319"/>
                </a:lnTo>
                <a:lnTo>
                  <a:pt x="90792" y="90805"/>
                </a:lnTo>
                <a:lnTo>
                  <a:pt x="82765" y="93319"/>
                </a:lnTo>
                <a:lnTo>
                  <a:pt x="76022" y="100164"/>
                </a:lnTo>
                <a:lnTo>
                  <a:pt x="71374" y="110337"/>
                </a:lnTo>
                <a:lnTo>
                  <a:pt x="69646" y="122859"/>
                </a:lnTo>
                <a:lnTo>
                  <a:pt x="71374" y="134353"/>
                </a:lnTo>
                <a:lnTo>
                  <a:pt x="76022" y="144005"/>
                </a:lnTo>
                <a:lnTo>
                  <a:pt x="82765" y="150660"/>
                </a:lnTo>
                <a:lnTo>
                  <a:pt x="90792" y="153136"/>
                </a:lnTo>
                <a:lnTo>
                  <a:pt x="99529" y="150660"/>
                </a:lnTo>
                <a:lnTo>
                  <a:pt x="106641" y="144005"/>
                </a:lnTo>
                <a:lnTo>
                  <a:pt x="111429" y="134353"/>
                </a:lnTo>
                <a:lnTo>
                  <a:pt x="113169" y="122859"/>
                </a:lnTo>
                <a:close/>
              </a:path>
              <a:path w="177800" h="254634">
                <a:moveTo>
                  <a:pt x="177787" y="87134"/>
                </a:moveTo>
                <a:lnTo>
                  <a:pt x="175615" y="71755"/>
                </a:lnTo>
                <a:lnTo>
                  <a:pt x="165163" y="49860"/>
                </a:lnTo>
                <a:lnTo>
                  <a:pt x="155930" y="30492"/>
                </a:lnTo>
                <a:lnTo>
                  <a:pt x="141782" y="17157"/>
                </a:lnTo>
                <a:lnTo>
                  <a:pt x="141782" y="122859"/>
                </a:lnTo>
                <a:lnTo>
                  <a:pt x="137833" y="150520"/>
                </a:lnTo>
                <a:lnTo>
                  <a:pt x="127012" y="173164"/>
                </a:lnTo>
                <a:lnTo>
                  <a:pt x="110820" y="188468"/>
                </a:lnTo>
                <a:lnTo>
                  <a:pt x="90792" y="194081"/>
                </a:lnTo>
                <a:lnTo>
                  <a:pt x="71475" y="188468"/>
                </a:lnTo>
                <a:lnTo>
                  <a:pt x="55651" y="173164"/>
                </a:lnTo>
                <a:lnTo>
                  <a:pt x="44958" y="150520"/>
                </a:lnTo>
                <a:lnTo>
                  <a:pt x="41033" y="122859"/>
                </a:lnTo>
                <a:lnTo>
                  <a:pt x="44958" y="94183"/>
                </a:lnTo>
                <a:lnTo>
                  <a:pt x="55651" y="71005"/>
                </a:lnTo>
                <a:lnTo>
                  <a:pt x="71475" y="55511"/>
                </a:lnTo>
                <a:lnTo>
                  <a:pt x="90792" y="49860"/>
                </a:lnTo>
                <a:lnTo>
                  <a:pt x="110820" y="55511"/>
                </a:lnTo>
                <a:lnTo>
                  <a:pt x="127012" y="71005"/>
                </a:lnTo>
                <a:lnTo>
                  <a:pt x="137833" y="94183"/>
                </a:lnTo>
                <a:lnTo>
                  <a:pt x="141782" y="122859"/>
                </a:lnTo>
                <a:lnTo>
                  <a:pt x="141782" y="17157"/>
                </a:lnTo>
                <a:lnTo>
                  <a:pt x="126682" y="2921"/>
                </a:lnTo>
                <a:lnTo>
                  <a:pt x="116230" y="0"/>
                </a:lnTo>
                <a:lnTo>
                  <a:pt x="65849" y="0"/>
                </a:lnTo>
                <a:lnTo>
                  <a:pt x="55613" y="2921"/>
                </a:lnTo>
                <a:lnTo>
                  <a:pt x="26733" y="30492"/>
                </a:lnTo>
                <a:lnTo>
                  <a:pt x="7188" y="71755"/>
                </a:lnTo>
                <a:lnTo>
                  <a:pt x="0" y="122859"/>
                </a:lnTo>
                <a:lnTo>
                  <a:pt x="7188" y="173494"/>
                </a:lnTo>
                <a:lnTo>
                  <a:pt x="26733" y="215455"/>
                </a:lnTo>
                <a:lnTo>
                  <a:pt x="55613" y="244055"/>
                </a:lnTo>
                <a:lnTo>
                  <a:pt x="88734" y="254012"/>
                </a:lnTo>
                <a:lnTo>
                  <a:pt x="92887" y="254012"/>
                </a:lnTo>
                <a:lnTo>
                  <a:pt x="126682" y="244055"/>
                </a:lnTo>
                <a:lnTo>
                  <a:pt x="155930" y="215455"/>
                </a:lnTo>
                <a:lnTo>
                  <a:pt x="165950" y="194081"/>
                </a:lnTo>
                <a:lnTo>
                  <a:pt x="175615" y="173494"/>
                </a:lnTo>
                <a:lnTo>
                  <a:pt x="177787" y="158254"/>
                </a:lnTo>
                <a:lnTo>
                  <a:pt x="177787" y="87134"/>
                </a:lnTo>
                <a:close/>
              </a:path>
            </a:pathLst>
          </a:custGeom>
          <a:solidFill>
            <a:srgbClr val="2A5A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7200899" y="181287"/>
            <a:ext cx="181611" cy="213360"/>
          </a:xfrm>
          <a:custGeom>
            <a:avLst/>
            <a:gdLst/>
            <a:ahLst/>
            <a:cxnLst/>
            <a:rect l="l" t="t" r="r" b="b"/>
            <a:pathLst>
              <a:path w="181609" h="213360">
                <a:moveTo>
                  <a:pt x="181444" y="0"/>
                </a:moveTo>
                <a:lnTo>
                  <a:pt x="92935" y="0"/>
                </a:lnTo>
                <a:lnTo>
                  <a:pt x="0" y="213304"/>
                </a:lnTo>
                <a:lnTo>
                  <a:pt x="88510" y="213304"/>
                </a:lnTo>
                <a:lnTo>
                  <a:pt x="181444" y="0"/>
                </a:lnTo>
                <a:close/>
              </a:path>
            </a:pathLst>
          </a:custGeom>
          <a:solidFill>
            <a:srgbClr val="ED331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5810313" y="132080"/>
            <a:ext cx="0" cy="358140"/>
          </a:xfrm>
          <a:custGeom>
            <a:avLst/>
            <a:gdLst/>
            <a:ahLst/>
            <a:cxnLst/>
            <a:rect l="l" t="t" r="r" b="b"/>
            <a:pathLst>
              <a:path h="358140">
                <a:moveTo>
                  <a:pt x="0" y="358139"/>
                </a:moveTo>
                <a:lnTo>
                  <a:pt x="0" y="0"/>
                </a:lnTo>
              </a:path>
            </a:pathLst>
          </a:custGeom>
          <a:ln w="3621">
            <a:solidFill>
              <a:srgbClr val="1C1D1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7" name="object 3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1600" y="174413"/>
            <a:ext cx="354866" cy="389466"/>
          </a:xfrm>
          <a:prstGeom prst="rect">
            <a:avLst/>
          </a:prstGeom>
        </p:spPr>
      </p:pic>
      <p:sp>
        <p:nvSpPr>
          <p:cNvPr id="38" name="Заголовок 37"/>
          <p:cNvSpPr>
            <a:spLocks noGrp="1"/>
          </p:cNvSpPr>
          <p:nvPr>
            <p:ph type="title"/>
          </p:nvPr>
        </p:nvSpPr>
        <p:spPr>
          <a:xfrm>
            <a:off x="238124" y="708278"/>
            <a:ext cx="10277476" cy="492443"/>
          </a:xfrm>
        </p:spPr>
        <p:txBody>
          <a:bodyPr/>
          <a:lstStyle/>
          <a:p>
            <a:r>
              <a:rPr lang="ru-RU" dirty="0" smtClean="0"/>
              <a:t>Образовательные кластеры в</a:t>
            </a:r>
            <a:r>
              <a:rPr lang="ru-RU" spc="-5" dirty="0" smtClean="0"/>
              <a:t> Тульской области</a:t>
            </a:r>
            <a:endParaRPr lang="ru-RU" dirty="0"/>
          </a:p>
        </p:txBody>
      </p:sp>
      <p:pic>
        <p:nvPicPr>
          <p:cNvPr id="21" name="Рисунок 20" descr="E:\Documents and Settings\Comp\Рабочий стол\МЕТОДИЧЕСКАЯ РАБОТА КОЛЛЕДЖА\МЕТОДИЧЕСКАЯ РАБОТА КОЛЛЕДЖА 2018-2019 УЧ. ГОД\рекламная и сувенирная продукция к 120-летию\эмб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744200" y="304800"/>
            <a:ext cx="857257" cy="843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Скругленный прямоугольник 21"/>
          <p:cNvSpPr/>
          <p:nvPr/>
        </p:nvSpPr>
        <p:spPr>
          <a:xfrm>
            <a:off x="609600" y="1600200"/>
            <a:ext cx="3581401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Химическая промышленность</a:t>
            </a:r>
            <a:endParaRPr lang="ru-RU" sz="2000" dirty="0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609601" y="2514600"/>
            <a:ext cx="35052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Машиностроение, металлургия, ОПК</a:t>
            </a:r>
            <a:endParaRPr lang="ru-RU" sz="2000" dirty="0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609601" y="3352801"/>
            <a:ext cx="35052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Строительство</a:t>
            </a:r>
            <a:endParaRPr lang="ru-RU" sz="2000" dirty="0"/>
          </a:p>
        </p:txBody>
      </p:sp>
      <p:sp>
        <p:nvSpPr>
          <p:cNvPr id="41" name="Овал 40"/>
          <p:cNvSpPr/>
          <p:nvPr/>
        </p:nvSpPr>
        <p:spPr>
          <a:xfrm>
            <a:off x="4876800" y="1524000"/>
            <a:ext cx="2743200" cy="396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ЦОПП -</a:t>
            </a:r>
          </a:p>
          <a:p>
            <a:pPr algn="ctr"/>
            <a:r>
              <a:rPr lang="ru-RU" sz="2000" dirty="0" smtClean="0"/>
              <a:t>Координатор внедрения управления СПО на основе кластерного </a:t>
            </a:r>
            <a:r>
              <a:rPr lang="ru-RU" dirty="0" smtClean="0"/>
              <a:t>взаимодействия</a:t>
            </a:r>
            <a:endParaRPr lang="ru-RU" dirty="0"/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685799" y="4114800"/>
            <a:ext cx="3581401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Сельское хозяйство</a:t>
            </a:r>
            <a:endParaRPr lang="ru-RU" sz="2000" dirty="0"/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685802" y="4876800"/>
            <a:ext cx="35052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Сервис</a:t>
            </a:r>
            <a:endParaRPr lang="ru-RU" sz="2000" dirty="0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8077200" y="1524001"/>
            <a:ext cx="36576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Лёгкая промышленность</a:t>
            </a:r>
            <a:endParaRPr lang="ru-RU" sz="2000" dirty="0"/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8153401" y="2438401"/>
            <a:ext cx="36576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Пищевая промышленность</a:t>
            </a:r>
            <a:endParaRPr lang="ru-RU" sz="2000" dirty="0"/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8153401" y="3276600"/>
            <a:ext cx="36576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Транспорт и дорожное хозяйство</a:t>
            </a:r>
            <a:endParaRPr lang="ru-RU" sz="2000" dirty="0"/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8153401" y="4191000"/>
            <a:ext cx="36576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Электроэнергетика</a:t>
            </a:r>
            <a:endParaRPr lang="ru-RU" sz="2000" dirty="0"/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8229600" y="5029200"/>
            <a:ext cx="36576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Образование</a:t>
            </a:r>
            <a:endParaRPr lang="ru-RU" sz="2000" dirty="0"/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4572001" y="5943600"/>
            <a:ext cx="3429001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IT (</a:t>
            </a:r>
            <a:r>
              <a:rPr lang="ru-RU" sz="2000" dirty="0" smtClean="0"/>
              <a:t>информационные технологии)</a:t>
            </a:r>
            <a:endParaRPr lang="ru-RU" sz="2000" dirty="0"/>
          </a:p>
        </p:txBody>
      </p:sp>
      <p:sp>
        <p:nvSpPr>
          <p:cNvPr id="76" name="Стрелка вправо 75"/>
          <p:cNvSpPr/>
          <p:nvPr/>
        </p:nvSpPr>
        <p:spPr>
          <a:xfrm>
            <a:off x="7162800" y="1905001"/>
            <a:ext cx="838201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Стрелка вправо 76"/>
          <p:cNvSpPr/>
          <p:nvPr/>
        </p:nvSpPr>
        <p:spPr>
          <a:xfrm>
            <a:off x="7543802" y="2743201"/>
            <a:ext cx="45720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Стрелка вправо 77"/>
          <p:cNvSpPr/>
          <p:nvPr/>
        </p:nvSpPr>
        <p:spPr>
          <a:xfrm>
            <a:off x="7620001" y="3581400"/>
            <a:ext cx="381001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Стрелка вправо 78"/>
          <p:cNvSpPr/>
          <p:nvPr/>
        </p:nvSpPr>
        <p:spPr>
          <a:xfrm>
            <a:off x="7543799" y="4495800"/>
            <a:ext cx="533401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Стрелка вправо 79"/>
          <p:cNvSpPr/>
          <p:nvPr/>
        </p:nvSpPr>
        <p:spPr>
          <a:xfrm>
            <a:off x="7162800" y="5257800"/>
            <a:ext cx="9144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Стрелка вниз 80"/>
          <p:cNvSpPr/>
          <p:nvPr/>
        </p:nvSpPr>
        <p:spPr>
          <a:xfrm>
            <a:off x="6248401" y="5562601"/>
            <a:ext cx="45719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Стрелка влево 81"/>
          <p:cNvSpPr/>
          <p:nvPr/>
        </p:nvSpPr>
        <p:spPr>
          <a:xfrm>
            <a:off x="4419601" y="1981200"/>
            <a:ext cx="762000" cy="76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Стрелка влево 82"/>
          <p:cNvSpPr/>
          <p:nvPr/>
        </p:nvSpPr>
        <p:spPr>
          <a:xfrm>
            <a:off x="4191000" y="2895600"/>
            <a:ext cx="685801" cy="4571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Стрелка влево 83"/>
          <p:cNvSpPr/>
          <p:nvPr/>
        </p:nvSpPr>
        <p:spPr>
          <a:xfrm>
            <a:off x="4267200" y="3657600"/>
            <a:ext cx="533401" cy="4571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Стрелка влево 84"/>
          <p:cNvSpPr/>
          <p:nvPr/>
        </p:nvSpPr>
        <p:spPr>
          <a:xfrm>
            <a:off x="4419601" y="4495800"/>
            <a:ext cx="457200" cy="4571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Стрелка влево 85"/>
          <p:cNvSpPr/>
          <p:nvPr/>
        </p:nvSpPr>
        <p:spPr>
          <a:xfrm>
            <a:off x="4419600" y="5257801"/>
            <a:ext cx="914400" cy="4571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462C1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202</TotalTime>
  <Words>531</Words>
  <Application>Microsoft Office PowerPoint</Application>
  <PresentationFormat>Произвольный</PresentationFormat>
  <Paragraphs>123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2024</vt:lpstr>
      <vt:lpstr>Что такое «Профессионалитет»?</vt:lpstr>
      <vt:lpstr>Что означает отраслевой подход к профессиональному образованию?</vt:lpstr>
      <vt:lpstr>Как работает кластер?</vt:lpstr>
      <vt:lpstr>Как осуществляется управление кластером?</vt:lpstr>
      <vt:lpstr>Как ведется подготовкав «Профессионалитете»?</vt:lpstr>
      <vt:lpstr>За счет чего достигается высокий уровень подготовки?</vt:lpstr>
      <vt:lpstr>В чем преимущества выпускника «Профессионалитета»?</vt:lpstr>
      <vt:lpstr>Образовательные кластеры в Тульской области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Вале4ка Нестуля</dc:creator>
  <cp:lastModifiedBy>USER</cp:lastModifiedBy>
  <cp:revision>32</cp:revision>
  <dcterms:created xsi:type="dcterms:W3CDTF">2024-03-31T09:33:47Z</dcterms:created>
  <dcterms:modified xsi:type="dcterms:W3CDTF">2024-04-05T05:41:17Z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2023-12-25T00:00:00Z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2024-03-31T00:00:00Z</vt:filetime>
  </property>
</Properties>
</file>